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7010400" cy="9296400"/>
  <p:embeddedFontLst>
    <p:embeddedFont>
      <p:font typeface="Calibri" panose="020F0502020204030204" pitchFamily="34" charset="0"/>
      <p:regular r:id="rId39"/>
      <p:bold r:id="rId40"/>
      <p:italic r:id="rId41"/>
      <p:boldItalic r:id="rId42"/>
    </p:embeddedFont>
    <p:embeddedFont>
      <p:font typeface="PT Serif" panose="020A0603040505020204" pitchFamily="18"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
      <p:font typeface="Source Sans Pro SemiBold" panose="020B06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jEsplYJ9pEzxAYfhaYEQFjQJdW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50A472-4CD0-4D4A-BAF8-1B5A4F28DF2E}">
  <a:tblStyle styleId="{E650A472-4CD0-4D4A-BAF8-1B5A4F28DF2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7B765B4A-F441-40A2-A9D9-62E757BFCD86}"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27d9e567cc_1_11: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92" name="Google Shape;492;g127d9e567cc_1_11: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7d9e567cc_1_22: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06" name="Google Shape;506;g127d9e567cc_1_22: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6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6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617" name="Google Shape;617;p6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33" name="Google Shape;633;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3" name="Google Shape;653;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61" name="Google Shape;661;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7d9e567cc_1_8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70" name="Google Shape;670;g127d9e567cc_1_85: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87" name="Google Shape;687;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11" name="Google Shape;711;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2a55971f98_1_4: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27" name="Google Shape;727;g12a55971f98_1_4: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40" name="Google Shape;740;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52" name="Google Shape;752;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7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p7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59" name="Google Shape;759;p70: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28</a:t>
            </a:fld>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7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73" name="Google Shape;773;p7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7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87" name="Google Shape;787;p7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01" name="Google Shape;801;p7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7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p7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16" name="Google Shape;816;p74: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32</a:t>
            </a:fld>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32" name="Google Shape;832;p7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7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46" name="Google Shape;846;p7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7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60" name="Google Shape;860;p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7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74" name="Google Shape;874;p7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5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5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5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27d9e567cc_1_33: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79" name="Google Shape;479;g127d9e567cc_1_33: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7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5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health-apartment/Health%20Hub/Research/Business%20Parner%20Discovery/Bus%20part%20discovery%20Jeff%20Barnes%205.12.22.pdf" TargetMode="External"/><Relationship Id="rId3" Type="http://schemas.openxmlformats.org/officeDocument/2006/relationships/hyperlink" Target="https://app.zenhub.com/workspaces/myhealth-moteam-6261985a7d74510015ecc547/issues/department-of-veterans-affairs/va.gov-team/40610" TargetMode="External"/><Relationship Id="rId7" Type="http://schemas.openxmlformats.org/officeDocument/2006/relationships/hyperlink" Target="https://github.com/department-of-veterans-affairs/va.gov-team/blob/master/products/health-care/health-apartment/Health%20Hub/Research/Business%20Parner%20Discovery/Bus%20part%20discovery%20Mikki%20Northius%205.10.22.pdf"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github.com/department-of-veterans-affairs/va.gov-team/blob/master/products/health-care/health-apartment/Health%20Hub/Research/Business%20Parner%20Discovery/Bus%20part%20discovery%20Beth%20Potts%205.11.22.pdf" TargetMode="External"/><Relationship Id="rId5" Type="http://schemas.openxmlformats.org/officeDocument/2006/relationships/hyperlink" Target="https://github.com/department-of-veterans-affairs/va.gov-team/blob/master/products/health-care/health-apartment/Health%20Hub/Research/Business%20Parner%20Discovery/Bus%20part%20discovery%20Samara%20Strauss%205.11.22.pdf" TargetMode="External"/><Relationship Id="rId10" Type="http://schemas.openxmlformats.org/officeDocument/2006/relationships/image" Target="../media/image30.png"/><Relationship Id="rId4" Type="http://schemas.openxmlformats.org/officeDocument/2006/relationships/hyperlink" Target="https://app.zenhub.com/workspaces/myhealth-moteam-6261985a7d74510015ecc547/issues/department-of-veterans-affairs/va.gov-team/40906" TargetMode="External"/><Relationship Id="rId9" Type="http://schemas.openxmlformats.org/officeDocument/2006/relationships/hyperlink" Target="https://github.com/department-of-veterans-affairs/va.gov-team/blob/master/products/health-care/health-apartment/Health%20Hub/Research/Business%20Parner%20Discovery/HH%20Business%20Partner%20Discovery%20Synthesis%205.17.2022.pdf"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0901"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hyperlink" Target="https://app.mural.co/t/innovationboards1199/m/innovationboards1199/1652117087196/cdb5eea0d59c2fc66bf94c2e1cee0b88b2c5de91?invited=true&amp;sender=u64d6a3de6070c833f88e7826"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health-apartment/Health%20Hub/Research/IA%20Tree%20Test%201/Recruitment%20criteria%20cohorts%20A%20to%20N%20v4.pdf" TargetMode="External"/><Relationship Id="rId3" Type="http://schemas.openxmlformats.org/officeDocument/2006/relationships/hyperlink" Target="https://app.zenhub.com/workspaces/myhealth-moteam-6261985a7d74510015ecc547/issues/department-of-veterans-affairs/va.gov-team/40903" TargetMode="External"/><Relationship Id="rId7" Type="http://schemas.openxmlformats.org/officeDocument/2006/relationships/hyperlink" Target="https://github.com/department-of-veterans-affairs/va.gov-team/blob/master/products/health-care/health-apartment/Health%20Hub/Research/IA%20Tree%20Test%201/HH%20-%20draft%20IA%20Trees%205.17.22.xlsx"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github.com/department-of-veterans-affairs/va.gov-team/blob/master/products/health-care/health-apartment/Health%20Hub/Research/IA%20Tree%20Test%201/research-plan.md" TargetMode="External"/><Relationship Id="rId5" Type="http://schemas.openxmlformats.org/officeDocument/2006/relationships/hyperlink" Target="https://app.zenhub.com/workspaces/myhealth-moteam-6261985a7d74510015ecc547/issues/department-of-veterans-affairs/va.gov-team/40905" TargetMode="External"/><Relationship Id="rId4" Type="http://schemas.openxmlformats.org/officeDocument/2006/relationships/hyperlink" Target="https://app.zenhub.com/workspaces/myhealth-moteam-6261985a7d74510015ecc547/issues/department-of-veterans-affairs/va.gov-team/40904" TargetMode="External"/><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8387" TargetMode="External"/><Relationship Id="rId13" Type="http://schemas.openxmlformats.org/officeDocument/2006/relationships/image" Target="../media/image34.png"/><Relationship Id="rId3" Type="http://schemas.openxmlformats.org/officeDocument/2006/relationships/hyperlink" Target="https://app.zenhub.com/workspaces/1095b-tax-form-61e19735167b2500170b2146/issues/department-of-veterans-affairs/va.gov-team/39722" TargetMode="External"/><Relationship Id="rId7" Type="http://schemas.openxmlformats.org/officeDocument/2006/relationships/hyperlink" Target="https://app.zenhub.com/workspaces/1095b-tax-form-61e19735167b2500170b2146/issues/department-of-veterans-affairs/va.gov-team/38351" TargetMode="External"/><Relationship Id="rId12" Type="http://schemas.openxmlformats.org/officeDocument/2006/relationships/hyperlink" Target="https://github.com/department-of-veterans-affairs/va.gov-team/blob/master/products/health-care/1095b-tax-form/product/1095-B%20updates%205.17.22.pdf"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40454" TargetMode="External"/><Relationship Id="rId11" Type="http://schemas.openxmlformats.org/officeDocument/2006/relationships/hyperlink" Target="https://vajira.max.gov/servicedesk/customer/portal/12/CMDMRP-2269" TargetMode="External"/><Relationship Id="rId5" Type="http://schemas.openxmlformats.org/officeDocument/2006/relationships/hyperlink" Target="https://app.zenhub.com/workspaces/1095b-tax-form-61e19735167b2500170b2146/issues/department-of-veterans-affairs/va.gov-team/40455" TargetMode="External"/><Relationship Id="rId10" Type="http://schemas.openxmlformats.org/officeDocument/2006/relationships/hyperlink" Target="https://yourit.va.gov/va?id=ticket&amp;table=sc_req_item&amp;sys_id=dc56193d1ba2851035608515624bcb2e" TargetMode="External"/><Relationship Id="rId4" Type="http://schemas.openxmlformats.org/officeDocument/2006/relationships/hyperlink" Target="https://app.zenhub.com/workspaces/1095b-tax-form-61e19735167b2500170b2146/issues/department-of-veterans-affairs/va.gov-team/39723" TargetMode="External"/><Relationship Id="rId9" Type="http://schemas.openxmlformats.org/officeDocument/2006/relationships/hyperlink" Target="https://app.zenhub.com/workspaces/1095b-tax-form-61e19735167b2500170b2146/issues/department-of-veterans-affairs/va.gov-team/36175"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s://app.zenhub.com/workspaces/myhealth-moteam-6261985a7d74510015ecc547/issues/department-of-veterans-affairs/va.gov-team/40904" TargetMode="External"/><Relationship Id="rId13" Type="http://schemas.openxmlformats.org/officeDocument/2006/relationships/hyperlink" Target="https://github.com/department-of-veterans-affairs/va.gov-team/blob/master/products/health-care/health-apartment/Health%20Hub/Research/Business%20Parner%20Discovery/Bus%20part%20discovery%20Samara%20Strauss%205.11.22.pdf" TargetMode="External"/><Relationship Id="rId18" Type="http://schemas.openxmlformats.org/officeDocument/2006/relationships/hyperlink" Target="https://github.com/department-of-veterans-affairs/va.gov-team/blob/master/products/health-care/health-apartment/Health%20Hub/Research/Business%20Parner%20Discovery/HH%20Business%20Partner%20Discovery%20Synthesis%205.17.2022.pdf" TargetMode="External"/><Relationship Id="rId3" Type="http://schemas.openxmlformats.org/officeDocument/2006/relationships/hyperlink" Target="https://app.zenhub.com/workspaces/myhealth-moteam-6261985a7d74510015ecc547/issues/department-of-veterans-affairs/va.gov-team/40688" TargetMode="External"/><Relationship Id="rId7" Type="http://schemas.openxmlformats.org/officeDocument/2006/relationships/hyperlink" Target="https://github.com/department-of-veterans-affairs/va.gov-team/blob/master/products/health-care/health-apartment/Health%20Hub/Research/IA%20Tree%20Test%201/Recruitment%20criteria%20cohorts%20A%20to%20N%20v6.pdf" TargetMode="External"/><Relationship Id="rId12" Type="http://schemas.openxmlformats.org/officeDocument/2006/relationships/hyperlink" Target="https://app.zenhub.com/workspaces/myhealth-moteam-6261985a7d74510015ecc547/issues/department-of-veterans-affairs/va.gov-team/40610" TargetMode="External"/><Relationship Id="rId17" Type="http://schemas.openxmlformats.org/officeDocument/2006/relationships/hyperlink" Target="https://app.zenhub.com/workspaces/myhealth-moteam-6261985a7d74510015ecc547/issues/department-of-veterans-affairs/va.gov-team/40906" TargetMode="External"/><Relationship Id="rId2" Type="http://schemas.openxmlformats.org/officeDocument/2006/relationships/notesSlide" Target="../notesSlides/notesSlide19.xml"/><Relationship Id="rId16" Type="http://schemas.openxmlformats.org/officeDocument/2006/relationships/hyperlink" Target="https://github.com/department-of-veterans-affairs/va.gov-team/blob/master/products/health-care/health-apartment/Health%20Hub/Research/Business%20Parner%20Discovery/Bus%20part%20discovery%20Jeff%20Barnes%205.12.22.pdf" TargetMode="Externa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health-apartment/Health%20Hub/Research/IA%20Tree%20Test%201/research-plan.md" TargetMode="External"/><Relationship Id="rId11" Type="http://schemas.openxmlformats.org/officeDocument/2006/relationships/hyperlink" Target="https://app.zenhub.com/workspaces/myhealth-moteam-6261985a7d74510015ecc547/issues/department-of-veterans-affairs/va.gov-team/40901" TargetMode="External"/><Relationship Id="rId5" Type="http://schemas.openxmlformats.org/officeDocument/2006/relationships/hyperlink" Target="https://app.zenhub.com/workspaces/myhealth-moteam-6261985a7d74510015ecc547/issues/department-of-veterans-affairs/va.gov-team/40903" TargetMode="External"/><Relationship Id="rId15" Type="http://schemas.openxmlformats.org/officeDocument/2006/relationships/hyperlink" Target="https://github.com/department-of-veterans-affairs/va.gov-team/blob/master/products/health-care/health-apartment/Health%20Hub/Research/Business%20Parner%20Discovery/Bus%20part%20discovery%20Beth%20Potts%205.11.22.pdf" TargetMode="External"/><Relationship Id="rId10" Type="http://schemas.openxmlformats.org/officeDocument/2006/relationships/hyperlink" Target="https://github.com/department-of-veterans-affairs/va.gov-team/blob/master/products/health-care/health-apartment/Health%20Hub/Research/IA%20Tree%20Test%201/HH%20-%20draft%20IA%20Trees%205.17.22.xlsx" TargetMode="External"/><Relationship Id="rId4" Type="http://schemas.openxmlformats.org/officeDocument/2006/relationships/hyperlink" Target="https://github.com/department-of-veterans-affairs/va.gov-team/blob/master/products/health-care/health-apartment/Health%20Hub/Research/Research%20activities%20plan%20draft%205.17.22.docx" TargetMode="External"/><Relationship Id="rId9" Type="http://schemas.openxmlformats.org/officeDocument/2006/relationships/hyperlink" Target="https://app.zenhub.com/workspaces/myhealth-moteam-6261985a7d74510015ecc547/issues/department-of-veterans-affairs/va.gov-team/40905" TargetMode="External"/><Relationship Id="rId14" Type="http://schemas.openxmlformats.org/officeDocument/2006/relationships/hyperlink" Target="https://github.com/department-of-veterans-affairs/va.gov-team/blob/master/products/health-care/health-apartment/Health%20Hub/Research/Business%20Parner%20Discovery/Bus%20part%20discovery%20Mikki%20Northius%205.10.22.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jp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 Id="rId14" Type="http://schemas.openxmlformats.org/officeDocument/2006/relationships/image" Target="../media/image21.jpg"/></Relationships>
</file>

<file path=ppt/slides/_rels/slide20.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9722" TargetMode="External"/><Relationship Id="rId3" Type="http://schemas.openxmlformats.org/officeDocument/2006/relationships/hyperlink" Target="https://app.zenhub.com/workspaces/1095b-tax-form-61e19735167b2500170b2146/issues/department-of-veterans-affairs/va.gov-team/40455" TargetMode="External"/><Relationship Id="rId7" Type="http://schemas.openxmlformats.org/officeDocument/2006/relationships/hyperlink" Target="https://vajira.max.gov/servicedesk/customer/portal/12/CMDMRP-2269" TargetMode="External"/><Relationship Id="rId12" Type="http://schemas.openxmlformats.org/officeDocument/2006/relationships/hyperlink" Target="https://app.zenhub.com/workspaces/1095b-tax-form-61e19735167b2500170b2146/issues/department-of-veterans-affairs/va.gov-team/38387"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app.zenhub.com/workspaces/1095b-tax-form-61e19735167b2500170b2146/issues/department-of-veterans-affairs/va.gov-team/39723" TargetMode="External"/><Relationship Id="rId11" Type="http://schemas.openxmlformats.org/officeDocument/2006/relationships/hyperlink" Target="https://app.zenhub.com/workspaces/1095b-tax-form-61e19735167b2500170b2146/issues/department-of-veterans-affairs/va.gov-team/36175" TargetMode="External"/><Relationship Id="rId5" Type="http://schemas.openxmlformats.org/officeDocument/2006/relationships/hyperlink" Target="https://app.zenhub.com/workspaces/1095b-tax-form-61e19735167b2500170b2146/issues/department-of-veterans-affairs/va.gov-team/40454" TargetMode="External"/><Relationship Id="rId10" Type="http://schemas.openxmlformats.org/officeDocument/2006/relationships/hyperlink" Target="https://app.zenhub.com/workspaces/1095b-tax-form-61e19735167b2500170b2146/issues/department-of-veterans-affairs/va.gov-team/38351" TargetMode="External"/><Relationship Id="rId4" Type="http://schemas.openxmlformats.org/officeDocument/2006/relationships/hyperlink" Target="https://github.com/department-of-veterans-affairs/va.gov-team/blob/master/products/health-care/1095b-tax-form/product/1095-B%20updates%205.17.22.pdf" TargetMode="External"/><Relationship Id="rId9" Type="http://schemas.openxmlformats.org/officeDocument/2006/relationships/hyperlink" Target="https://yourit.va.gov/va?id=ticket&amp;table=sc_req_item&amp;sys_id=dc56193d1ba2851035608515624bcb2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0688"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https://github.com/department-of-veterans-affairs/va.gov-team/blob/master/products/health-care/health-apartment/Health%20Hub/Research/Research%20activities%20plan%20draft%205.17.22.do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2 Demo</a:t>
            </a:r>
            <a:endParaRPr/>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May 17th,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3"/>
        <p:cNvGrpSpPr/>
        <p:nvPr/>
      </p:nvGrpSpPr>
      <p:grpSpPr>
        <a:xfrm>
          <a:off x="0" y="0"/>
          <a:ext cx="0" cy="0"/>
          <a:chOff x="0" y="0"/>
          <a:chExt cx="0" cy="0"/>
        </a:xfrm>
      </p:grpSpPr>
      <p:sp>
        <p:nvSpPr>
          <p:cNvPr id="494" name="Google Shape;494;g127d9e567cc_1_11"/>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10</a:t>
            </a:fld>
            <a:endParaRPr>
              <a:latin typeface="Source Sans Pro"/>
              <a:ea typeface="Source Sans Pro"/>
              <a:cs typeface="Source Sans Pro"/>
              <a:sym typeface="Source Sans Pro"/>
            </a:endParaRPr>
          </a:p>
        </p:txBody>
      </p:sp>
      <p:sp>
        <p:nvSpPr>
          <p:cNvPr id="495" name="Google Shape;495;g127d9e567cc_1_11"/>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Overview</a:t>
            </a:r>
            <a:endParaRPr sz="1400" b="0" i="0" u="none" strike="noStrike" cap="none">
              <a:solidFill>
                <a:srgbClr val="000000"/>
              </a:solidFill>
              <a:latin typeface="Arial"/>
              <a:ea typeface="Arial"/>
              <a:cs typeface="Arial"/>
              <a:sym typeface="Arial"/>
            </a:endParaRPr>
          </a:p>
        </p:txBody>
      </p:sp>
      <p:sp>
        <p:nvSpPr>
          <p:cNvPr id="496" name="Google Shape;496;g127d9e567cc_1_11"/>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200" b="0" i="0" u="none" strike="noStrike" cap="none">
              <a:solidFill>
                <a:srgbClr val="FFFFFF"/>
              </a:solidFill>
              <a:latin typeface="PT Serif"/>
              <a:ea typeface="PT Serif"/>
              <a:cs typeface="PT Serif"/>
              <a:sym typeface="PT Serif"/>
            </a:endParaRPr>
          </a:p>
        </p:txBody>
      </p:sp>
      <p:sp>
        <p:nvSpPr>
          <p:cNvPr id="497" name="Google Shape;497;g127d9e567cc_1_11"/>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
        <p:nvSpPr>
          <p:cNvPr id="498" name="Google Shape;498;g127d9e567cc_1_11"/>
          <p:cNvSpPr txBox="1"/>
          <p:nvPr/>
        </p:nvSpPr>
        <p:spPr>
          <a:xfrm>
            <a:off x="457200" y="1737350"/>
            <a:ext cx="5388600" cy="463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Conduct business partner discovery, part 2</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4"/>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Synthesize business partner discovery (round 1 &amp; 2)</a:t>
            </a:r>
            <a:endParaRPr sz="1400" b="0" i="0" u="none" strike="noStrike" cap="none">
              <a:solidFill>
                <a:srgbClr val="8F8F8F"/>
              </a:solidFill>
              <a:latin typeface="PT Serif"/>
              <a:ea typeface="PT Serif"/>
              <a:cs typeface="PT Serif"/>
              <a:sym typeface="PT Serif"/>
            </a:endParaRPr>
          </a:p>
        </p:txBody>
      </p:sp>
      <p:sp>
        <p:nvSpPr>
          <p:cNvPr id="499" name="Google Shape;499;g127d9e567cc_1_11"/>
          <p:cNvSpPr txBox="1"/>
          <p:nvPr/>
        </p:nvSpPr>
        <p:spPr>
          <a:xfrm>
            <a:off x="457200" y="2514600"/>
            <a:ext cx="44181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182880" marR="0" lvl="0" indent="-93978" algn="l" rtl="0">
              <a:lnSpc>
                <a:spcPct val="100000"/>
              </a:lnSpc>
              <a:spcBef>
                <a:spcPts val="600"/>
              </a:spcBef>
              <a:spcAft>
                <a:spcPts val="0"/>
              </a:spcAft>
              <a:buClr>
                <a:srgbClr val="000000"/>
              </a:buClr>
              <a:buSzPts val="1400"/>
              <a:buFont typeface="Noto Sans Symbols"/>
              <a:buNone/>
            </a:pPr>
            <a:endParaRPr sz="1400" b="0" i="0" u="none" strike="noStrike" cap="none">
              <a:solidFill>
                <a:srgbClr val="000000"/>
              </a:solidFill>
              <a:latin typeface="PT Serif"/>
              <a:ea typeface="PT Serif"/>
              <a:cs typeface="PT Serif"/>
              <a:sym typeface="PT Serif"/>
            </a:endParaRPr>
          </a:p>
        </p:txBody>
      </p:sp>
      <p:sp>
        <p:nvSpPr>
          <p:cNvPr id="500" name="Google Shape;500;g127d9e567cc_1_11"/>
          <p:cNvSpPr txBox="1"/>
          <p:nvPr/>
        </p:nvSpPr>
        <p:spPr>
          <a:xfrm>
            <a:off x="3363800" y="2675825"/>
            <a:ext cx="6003000" cy="281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Findings</a:t>
            </a:r>
            <a:endParaRPr sz="1400" b="1"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T Serif"/>
              <a:ea typeface="PT Serif"/>
              <a:cs typeface="PT Serif"/>
              <a:sym typeface="PT Serif"/>
            </a:endParaRPr>
          </a:p>
          <a:p>
            <a:pPr marL="457200" marR="0" lvl="0" indent="-317500" algn="l" rtl="0">
              <a:lnSpc>
                <a:spcPct val="115000"/>
              </a:lnSpc>
              <a:spcBef>
                <a:spcPts val="0"/>
              </a:spcBef>
              <a:spcAft>
                <a:spcPts val="0"/>
              </a:spcAft>
              <a:buClr>
                <a:srgbClr val="000000"/>
              </a:buClr>
              <a:buSzPts val="1400"/>
              <a:buFont typeface="PT Serif"/>
              <a:buAutoNum type="arabicPeriod"/>
            </a:pPr>
            <a:r>
              <a:rPr lang="en-US" sz="1400" b="0" i="0" u="none" strike="noStrike" cap="none">
                <a:solidFill>
                  <a:srgbClr val="000000"/>
                </a:solidFill>
                <a:latin typeface="PT Serif"/>
                <a:ea typeface="PT Serif"/>
                <a:cs typeface="PT Serif"/>
                <a:sym typeface="PT Serif"/>
              </a:rPr>
              <a:t>Veterans interact with health care differently than their other VA benefits.</a:t>
            </a:r>
            <a:endParaRPr sz="1400" b="0" i="0" u="none" strike="noStrike" cap="none">
              <a:solidFill>
                <a:srgbClr val="000000"/>
              </a:solidFill>
              <a:latin typeface="PT Serif"/>
              <a:ea typeface="PT Serif"/>
              <a:cs typeface="PT Serif"/>
              <a:sym typeface="PT Serif"/>
            </a:endParaRPr>
          </a:p>
          <a:p>
            <a:pPr marL="457200" marR="0" lvl="0" indent="-317500" algn="l" rtl="0">
              <a:lnSpc>
                <a:spcPct val="115000"/>
              </a:lnSpc>
              <a:spcBef>
                <a:spcPts val="0"/>
              </a:spcBef>
              <a:spcAft>
                <a:spcPts val="0"/>
              </a:spcAft>
              <a:buClr>
                <a:srgbClr val="000000"/>
              </a:buClr>
              <a:buSzPts val="1400"/>
              <a:buFont typeface="PT Serif"/>
              <a:buAutoNum type="arabicPeriod"/>
            </a:pPr>
            <a:r>
              <a:rPr lang="en-US" sz="1400" b="0" i="0" u="none" strike="noStrike" cap="none">
                <a:solidFill>
                  <a:srgbClr val="000000"/>
                </a:solidFill>
                <a:latin typeface="PT Serif"/>
                <a:ea typeface="PT Serif"/>
                <a:cs typeface="PT Serif"/>
                <a:sym typeface="PT Serif"/>
              </a:rPr>
              <a:t>Veterans view the VA as one singular entity; VA.gov should reflect that mental model.</a:t>
            </a:r>
            <a:endParaRPr sz="1400" b="0" i="0" u="none" strike="noStrike" cap="none">
              <a:solidFill>
                <a:srgbClr val="000000"/>
              </a:solidFill>
              <a:latin typeface="PT Serif"/>
              <a:ea typeface="PT Serif"/>
              <a:cs typeface="PT Serif"/>
              <a:sym typeface="PT Serif"/>
            </a:endParaRPr>
          </a:p>
          <a:p>
            <a:pPr marL="457200" marR="0" lvl="0" indent="-317500" algn="l" rtl="0">
              <a:lnSpc>
                <a:spcPct val="115000"/>
              </a:lnSpc>
              <a:spcBef>
                <a:spcPts val="0"/>
              </a:spcBef>
              <a:spcAft>
                <a:spcPts val="0"/>
              </a:spcAft>
              <a:buClr>
                <a:srgbClr val="000000"/>
              </a:buClr>
              <a:buSzPts val="1400"/>
              <a:buFont typeface="PT Serif"/>
              <a:buAutoNum type="arabicPeriod"/>
            </a:pPr>
            <a:r>
              <a:rPr lang="en-US" sz="1400" b="0" i="0" u="none" strike="noStrike" cap="none">
                <a:solidFill>
                  <a:srgbClr val="000000"/>
                </a:solidFill>
                <a:latin typeface="PT Serif"/>
                <a:ea typeface="PT Serif"/>
                <a:cs typeface="PT Serif"/>
                <a:sym typeface="PT Serif"/>
              </a:rPr>
              <a:t>There are a number of underserved audiences for VA benefits</a:t>
            </a:r>
            <a:endParaRPr sz="1400" b="0" i="0" u="none" strike="noStrike" cap="none">
              <a:solidFill>
                <a:srgbClr val="000000"/>
              </a:solidFill>
              <a:latin typeface="PT Serif"/>
              <a:ea typeface="PT Serif"/>
              <a:cs typeface="PT Serif"/>
              <a:sym typeface="PT Serif"/>
            </a:endParaRPr>
          </a:p>
          <a:p>
            <a:pPr marL="457200" marR="0" lvl="0" indent="-317500" algn="l" rtl="0">
              <a:lnSpc>
                <a:spcPct val="115000"/>
              </a:lnSpc>
              <a:spcBef>
                <a:spcPts val="0"/>
              </a:spcBef>
              <a:spcAft>
                <a:spcPts val="0"/>
              </a:spcAft>
              <a:buClr>
                <a:srgbClr val="000000"/>
              </a:buClr>
              <a:buSzPts val="1400"/>
              <a:buFont typeface="PT Serif"/>
              <a:buAutoNum type="arabicPeriod"/>
            </a:pPr>
            <a:r>
              <a:rPr lang="en-US" sz="1400" b="0" i="0" u="none" strike="noStrike" cap="none">
                <a:solidFill>
                  <a:srgbClr val="000000"/>
                </a:solidFill>
                <a:latin typeface="PT Serif"/>
                <a:ea typeface="PT Serif"/>
                <a:cs typeface="PT Serif"/>
                <a:sym typeface="PT Serif"/>
              </a:rPr>
              <a:t>The VA is unique in the range and combination of benefits it offers</a:t>
            </a: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T Serif"/>
              <a:ea typeface="PT Serif"/>
              <a:cs typeface="PT Serif"/>
              <a:sym typeface="PT Serif"/>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182880" marR="0" lvl="0" indent="-93978" algn="l" rtl="0">
              <a:lnSpc>
                <a:spcPct val="100000"/>
              </a:lnSpc>
              <a:spcBef>
                <a:spcPts val="600"/>
              </a:spcBef>
              <a:spcAft>
                <a:spcPts val="0"/>
              </a:spcAft>
              <a:buClr>
                <a:srgbClr val="000000"/>
              </a:buClr>
              <a:buSzPts val="1400"/>
              <a:buFont typeface="Noto Sans Symbols"/>
              <a:buNone/>
            </a:pPr>
            <a:endParaRPr sz="1400" b="0" i="0" u="none" strike="noStrike" cap="none">
              <a:solidFill>
                <a:srgbClr val="000000"/>
              </a:solidFill>
              <a:latin typeface="PT Serif"/>
              <a:ea typeface="PT Serif"/>
              <a:cs typeface="PT Serif"/>
              <a:sym typeface="PT Serif"/>
            </a:endParaRPr>
          </a:p>
        </p:txBody>
      </p:sp>
      <p:sp>
        <p:nvSpPr>
          <p:cNvPr id="501" name="Google Shape;501;g127d9e567cc_1_11"/>
          <p:cNvSpPr txBox="1"/>
          <p:nvPr/>
        </p:nvSpPr>
        <p:spPr>
          <a:xfrm>
            <a:off x="7094475" y="6109250"/>
            <a:ext cx="47760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5"/>
              </a:rPr>
              <a:t>Samara Strauss</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6"/>
              </a:rPr>
              <a:t>Beth Potts</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7"/>
              </a:rPr>
              <a:t>Mikki Northius</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8"/>
              </a:rPr>
              <a:t>Jeff Barnes</a:t>
            </a:r>
            <a:r>
              <a:rPr lang="en-US" sz="1200" b="0" i="0" u="none" strike="noStrike" cap="none">
                <a:solidFill>
                  <a:srgbClr val="000000"/>
                </a:solidFill>
                <a:latin typeface="Source Sans Pro"/>
                <a:ea typeface="Source Sans Pro"/>
                <a:cs typeface="Source Sans Pro"/>
                <a:sym typeface="Source Sans Pro"/>
              </a:rPr>
              <a:t>, &amp; </a:t>
            </a:r>
            <a:r>
              <a:rPr lang="en-US" sz="1200" b="0" i="0" u="sng" strike="noStrike" cap="none">
                <a:solidFill>
                  <a:schemeClr val="hlink"/>
                </a:solidFill>
                <a:latin typeface="Source Sans Pro"/>
                <a:ea typeface="Source Sans Pro"/>
                <a:cs typeface="Source Sans Pro"/>
                <a:sym typeface="Source Sans Pro"/>
                <a:hlinkClick r:id="rId9"/>
              </a:rPr>
              <a:t>synthesis</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502" name="Google Shape;502;g127d9e567cc_1_11"/>
          <p:cNvSpPr txBox="1">
            <a:spLocks noGrp="1"/>
          </p:cNvSpPr>
          <p:nvPr>
            <p:ph type="title"/>
          </p:nvPr>
        </p:nvSpPr>
        <p:spPr>
          <a:xfrm>
            <a:off x="457200" y="685800"/>
            <a:ext cx="8529000" cy="9324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ct val="111111"/>
              <a:buFont typeface="PT Serif"/>
              <a:buNone/>
            </a:pPr>
            <a:r>
              <a:rPr lang="en-US"/>
              <a:t>We listened to our business partners and this is what we heard.</a:t>
            </a:r>
            <a:endParaRPr/>
          </a:p>
        </p:txBody>
      </p:sp>
      <p:pic>
        <p:nvPicPr>
          <p:cNvPr id="503" name="Google Shape;503;g127d9e567cc_1_11"/>
          <p:cNvPicPr preferRelativeResize="0"/>
          <p:nvPr/>
        </p:nvPicPr>
        <p:blipFill rotWithShape="1">
          <a:blip r:embed="rId10">
            <a:alphaModFix/>
          </a:blip>
          <a:srcRect/>
          <a:stretch/>
        </p:blipFill>
        <p:spPr>
          <a:xfrm>
            <a:off x="457200" y="3200400"/>
            <a:ext cx="2212575" cy="2212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
        <p:cNvGrpSpPr/>
        <p:nvPr/>
      </p:nvGrpSpPr>
      <p:grpSpPr>
        <a:xfrm>
          <a:off x="0" y="0"/>
          <a:ext cx="0" cy="0"/>
          <a:chOff x="0" y="0"/>
          <a:chExt cx="0" cy="0"/>
        </a:xfrm>
      </p:grpSpPr>
      <p:sp>
        <p:nvSpPr>
          <p:cNvPr id="508" name="Google Shape;508;g127d9e567cc_1_22"/>
          <p:cNvSpPr txBox="1">
            <a:spLocks noGrp="1"/>
          </p:cNvSpPr>
          <p:nvPr>
            <p:ph type="title"/>
          </p:nvPr>
        </p:nvSpPr>
        <p:spPr>
          <a:xfrm>
            <a:off x="457200" y="685800"/>
            <a:ext cx="11353800" cy="5745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ct val="111111"/>
              <a:buFont typeface="PT Serif"/>
              <a:buNone/>
            </a:pPr>
            <a:r>
              <a:rPr lang="en-US"/>
              <a:t>We started an experience map skeleton</a:t>
            </a:r>
            <a:endParaRPr/>
          </a:p>
        </p:txBody>
      </p:sp>
      <p:sp>
        <p:nvSpPr>
          <p:cNvPr id="509" name="Google Shape;509;g127d9e567cc_1_22"/>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11</a:t>
            </a:fld>
            <a:endParaRPr>
              <a:latin typeface="Source Sans Pro"/>
              <a:ea typeface="Source Sans Pro"/>
              <a:cs typeface="Source Sans Pro"/>
              <a:sym typeface="Source Sans Pro"/>
            </a:endParaRPr>
          </a:p>
        </p:txBody>
      </p:sp>
      <p:sp>
        <p:nvSpPr>
          <p:cNvPr id="510" name="Google Shape;510;g127d9e567cc_1_22"/>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Overview</a:t>
            </a:r>
            <a:endParaRPr sz="1400" b="0" i="0" u="none" strike="noStrike" cap="none">
              <a:solidFill>
                <a:srgbClr val="000000"/>
              </a:solidFill>
              <a:latin typeface="Arial"/>
              <a:ea typeface="Arial"/>
              <a:cs typeface="Arial"/>
              <a:sym typeface="Arial"/>
            </a:endParaRPr>
          </a:p>
        </p:txBody>
      </p:sp>
      <p:sp>
        <p:nvSpPr>
          <p:cNvPr id="511" name="Google Shape;511;g127d9e567cc_1_22"/>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200" b="0" i="0" u="none" strike="noStrike" cap="none">
              <a:solidFill>
                <a:srgbClr val="FFFFFF"/>
              </a:solidFill>
              <a:latin typeface="PT Serif"/>
              <a:ea typeface="PT Serif"/>
              <a:cs typeface="PT Serif"/>
              <a:sym typeface="PT Serif"/>
            </a:endParaRPr>
          </a:p>
        </p:txBody>
      </p:sp>
      <p:sp>
        <p:nvSpPr>
          <p:cNvPr id="512" name="Google Shape;512;g127d9e567cc_1_22"/>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
        <p:nvSpPr>
          <p:cNvPr id="513" name="Google Shape;513;g127d9e567cc_1_22"/>
          <p:cNvSpPr txBox="1"/>
          <p:nvPr/>
        </p:nvSpPr>
        <p:spPr>
          <a:xfrm>
            <a:off x="457200" y="1737360"/>
            <a:ext cx="4383900" cy="215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Draft current Experience Map (skeleton)</a:t>
            </a:r>
            <a:endParaRPr sz="1400" b="0" i="0" u="none" strike="noStrike" cap="none">
              <a:solidFill>
                <a:srgbClr val="8F8F8F"/>
              </a:solidFill>
              <a:latin typeface="PT Serif"/>
              <a:ea typeface="PT Serif"/>
              <a:cs typeface="PT Serif"/>
              <a:sym typeface="PT Serif"/>
            </a:endParaRPr>
          </a:p>
        </p:txBody>
      </p:sp>
      <p:sp>
        <p:nvSpPr>
          <p:cNvPr id="514" name="Google Shape;514;g127d9e567cc_1_22"/>
          <p:cNvSpPr txBox="1"/>
          <p:nvPr/>
        </p:nvSpPr>
        <p:spPr>
          <a:xfrm>
            <a:off x="8425546" y="6109251"/>
            <a:ext cx="34449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4"/>
              </a:rPr>
              <a:t>Experience map - draft</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pic>
        <p:nvPicPr>
          <p:cNvPr id="515" name="Google Shape;515;g127d9e567cc_1_22" descr="Screen Shot 2022-05-17 at 10.22.43 AM.png"/>
          <p:cNvPicPr preferRelativeResize="0"/>
          <p:nvPr/>
        </p:nvPicPr>
        <p:blipFill rotWithShape="1">
          <a:blip r:embed="rId5">
            <a:alphaModFix/>
          </a:blip>
          <a:srcRect/>
          <a:stretch/>
        </p:blipFill>
        <p:spPr>
          <a:xfrm>
            <a:off x="457200" y="2286000"/>
            <a:ext cx="10922025" cy="38516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9"/>
        <p:cNvGrpSpPr/>
        <p:nvPr/>
      </p:nvGrpSpPr>
      <p:grpSpPr>
        <a:xfrm>
          <a:off x="0" y="0"/>
          <a:ext cx="0" cy="0"/>
          <a:chOff x="0" y="0"/>
          <a:chExt cx="0" cy="0"/>
        </a:xfrm>
      </p:grpSpPr>
      <p:sp>
        <p:nvSpPr>
          <p:cNvPr id="520" name="Google Shape;520;p6"/>
          <p:cNvSpPr txBox="1">
            <a:spLocks noGrp="1"/>
          </p:cNvSpPr>
          <p:nvPr>
            <p:ph type="title"/>
          </p:nvPr>
        </p:nvSpPr>
        <p:spPr>
          <a:xfrm>
            <a:off x="457200" y="685800"/>
            <a:ext cx="11353800" cy="5745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ct val="111111"/>
              <a:buFont typeface="PT Serif"/>
              <a:buNone/>
            </a:pPr>
            <a:r>
              <a:rPr lang="en-US"/>
              <a:t>We built the tasks, trees and recruitment criteria for the IA Tree Test</a:t>
            </a:r>
            <a:endParaRPr/>
          </a:p>
        </p:txBody>
      </p:sp>
      <p:sp>
        <p:nvSpPr>
          <p:cNvPr id="521" name="Google Shape;521;p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12</a:t>
            </a:fld>
            <a:endParaRPr>
              <a:latin typeface="Source Sans Pro"/>
              <a:ea typeface="Source Sans Pro"/>
              <a:cs typeface="Source Sans Pro"/>
              <a:sym typeface="Source Sans Pro"/>
            </a:endParaRPr>
          </a:p>
        </p:txBody>
      </p:sp>
      <p:sp>
        <p:nvSpPr>
          <p:cNvPr id="522" name="Google Shape;522;p6"/>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Overview</a:t>
            </a:r>
            <a:endParaRPr sz="1400" b="0" i="0" u="none" strike="noStrike" cap="none">
              <a:solidFill>
                <a:srgbClr val="000000"/>
              </a:solidFill>
              <a:latin typeface="Arial"/>
              <a:ea typeface="Arial"/>
              <a:cs typeface="Arial"/>
              <a:sym typeface="Arial"/>
            </a:endParaRPr>
          </a:p>
        </p:txBody>
      </p:sp>
      <p:sp>
        <p:nvSpPr>
          <p:cNvPr id="523" name="Google Shape;523;p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ea typeface="PT Serif"/>
                <a:cs typeface="PT Serif"/>
                <a:sym typeface="PT Serif"/>
              </a:rPr>
              <a:t>D</a:t>
            </a:r>
            <a:endParaRPr sz="1200" b="0" i="0" u="none" strike="noStrike" cap="none">
              <a:solidFill>
                <a:srgbClr val="FFFFFF"/>
              </a:solidFill>
              <a:latin typeface="PT Serif"/>
              <a:ea typeface="PT Serif"/>
              <a:cs typeface="PT Serif"/>
              <a:sym typeface="PT Serif"/>
            </a:endParaRPr>
          </a:p>
        </p:txBody>
      </p:sp>
      <p:sp>
        <p:nvSpPr>
          <p:cNvPr id="524" name="Google Shape;524;p6"/>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
        <p:nvSpPr>
          <p:cNvPr id="525" name="Google Shape;525;p6"/>
          <p:cNvSpPr txBox="1"/>
          <p:nvPr/>
        </p:nvSpPr>
        <p:spPr>
          <a:xfrm>
            <a:off x="457200" y="1737350"/>
            <a:ext cx="5275200" cy="711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Draft research plan (#1)</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4"/>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Draft </a:t>
            </a:r>
            <a:r>
              <a:rPr lang="en-US">
                <a:solidFill>
                  <a:srgbClr val="8F8F8F"/>
                </a:solidFill>
                <a:latin typeface="PT Serif"/>
                <a:ea typeface="PT Serif"/>
                <a:cs typeface="PT Serif"/>
                <a:sym typeface="PT Serif"/>
              </a:rPr>
              <a:t>t</a:t>
            </a:r>
            <a:r>
              <a:rPr lang="en-US" sz="1400" b="0" i="0" u="none" strike="noStrike" cap="none">
                <a:solidFill>
                  <a:srgbClr val="8F8F8F"/>
                </a:solidFill>
                <a:latin typeface="PT Serif"/>
                <a:ea typeface="PT Serif"/>
                <a:cs typeface="PT Serif"/>
                <a:sym typeface="PT Serif"/>
              </a:rPr>
              <a:t>ask list for both hypotheses being tested (#1)</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5"/>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Develop IA Tree Test diagrams for both hypothesis (#1)</a:t>
            </a:r>
            <a:endParaRPr sz="1400" b="0" i="0" u="none" strike="noStrike" cap="none">
              <a:solidFill>
                <a:srgbClr val="8F8F8F"/>
              </a:solidFill>
              <a:latin typeface="PT Serif"/>
              <a:ea typeface="PT Serif"/>
              <a:cs typeface="PT Serif"/>
              <a:sym typeface="PT Serif"/>
            </a:endParaRPr>
          </a:p>
        </p:txBody>
      </p:sp>
      <p:sp>
        <p:nvSpPr>
          <p:cNvPr id="526" name="Google Shape;526;p6"/>
          <p:cNvSpPr txBox="1"/>
          <p:nvPr/>
        </p:nvSpPr>
        <p:spPr>
          <a:xfrm>
            <a:off x="457200" y="2743200"/>
            <a:ext cx="5803200" cy="3001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Task examples</a:t>
            </a:r>
            <a:endParaRPr sz="1400" b="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You’re thinking of signing up for VA health care and you want to know what benefits you are eligible for. Where would you find information on benefit eligibility? (G)</a:t>
            </a:r>
            <a:endParaRPr sz="1400" b="0" i="0" u="none" strike="noStrike" cap="none">
              <a:solidFill>
                <a:srgbClr val="000000"/>
              </a:solidFill>
              <a:latin typeface="PT Serif"/>
              <a:ea typeface="PT Serif"/>
              <a:cs typeface="PT Serif"/>
              <a:sym typeface="PT Serif"/>
            </a:endParaRPr>
          </a:p>
          <a:p>
            <a:pPr marL="914400" lvl="1" indent="-330200" algn="l" rtl="0">
              <a:lnSpc>
                <a:spcPct val="115000"/>
              </a:lnSpc>
              <a:spcBef>
                <a:spcPts val="0"/>
              </a:spcBef>
              <a:spcAft>
                <a:spcPts val="0"/>
              </a:spcAft>
              <a:buSzPts val="1600"/>
              <a:buFont typeface="PT Serif"/>
              <a:buChar char="▪"/>
            </a:pPr>
            <a:r>
              <a:rPr lang="en-US" sz="1300">
                <a:latin typeface="PT Serif"/>
                <a:ea typeface="PT Serif"/>
                <a:cs typeface="PT Serif"/>
                <a:sym typeface="PT Serif"/>
              </a:rPr>
              <a:t>You are caring for a Veteran whose disability status has changed (or they just got their rating). How do you find out how this impacts their benefits? (G)</a:t>
            </a:r>
            <a:endParaRPr sz="160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You woke up with a toothache and want to see a dentist. Where would you go to find out if you qualify for dental care? (M)</a:t>
            </a:r>
            <a:endParaRPr sz="1400" b="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You lost your job and you want to tell VA about your loss of income to see if you can pay less in copays. (M)</a:t>
            </a:r>
            <a:endParaRPr sz="1400" b="0" i="0" u="none" strike="noStrike" cap="none">
              <a:solidFill>
                <a:srgbClr val="000000"/>
              </a:solidFill>
              <a:latin typeface="PT Serif"/>
              <a:ea typeface="PT Serif"/>
              <a:cs typeface="PT Serif"/>
              <a:sym typeface="PT Serif"/>
            </a:endParaRPr>
          </a:p>
        </p:txBody>
      </p:sp>
      <p:sp>
        <p:nvSpPr>
          <p:cNvPr id="527" name="Google Shape;527;p6"/>
          <p:cNvSpPr txBox="1"/>
          <p:nvPr/>
        </p:nvSpPr>
        <p:spPr>
          <a:xfrm>
            <a:off x="8425546" y="6109251"/>
            <a:ext cx="34449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6"/>
              </a:rPr>
              <a:t>Research plan #1</a:t>
            </a:r>
            <a:r>
              <a:rPr lang="en-US" sz="1200">
                <a:latin typeface="Source Sans Pro"/>
                <a:ea typeface="Source Sans Pro"/>
                <a:cs typeface="Source Sans Pro"/>
                <a:sym typeface="Source Sans Pro"/>
              </a:rPr>
              <a:t>,</a:t>
            </a:r>
            <a:r>
              <a:rPr lang="en-US" sz="1200" b="0" i="0" u="none" strike="noStrike" cap="none">
                <a:solidFill>
                  <a:srgbClr val="000000"/>
                </a:solidFill>
                <a:latin typeface="Source Sans Pro"/>
                <a:ea typeface="Source Sans Pro"/>
                <a:cs typeface="Source Sans Pro"/>
                <a:sym typeface="Source Sans Pro"/>
              </a:rPr>
              <a:t> </a:t>
            </a:r>
            <a:r>
              <a:rPr lang="en-US" sz="1200" u="sng">
                <a:solidFill>
                  <a:schemeClr val="hlink"/>
                </a:solidFill>
                <a:latin typeface="Source Sans Pro"/>
                <a:ea typeface="Source Sans Pro"/>
                <a:cs typeface="Source Sans Pro"/>
                <a:sym typeface="Source Sans Pro"/>
                <a:hlinkClick r:id="rId7"/>
              </a:rPr>
              <a:t>IA Tree diagrams</a:t>
            </a:r>
            <a:r>
              <a:rPr lang="en-US" sz="1200">
                <a:latin typeface="Source Sans Pro"/>
                <a:ea typeface="Source Sans Pro"/>
                <a:cs typeface="Source Sans Pro"/>
                <a:sym typeface="Source Sans Pro"/>
              </a:rPr>
              <a:t>, </a:t>
            </a:r>
            <a:r>
              <a:rPr lang="en-US" sz="1200" u="sng">
                <a:solidFill>
                  <a:schemeClr val="hlink"/>
                </a:solidFill>
                <a:latin typeface="Source Sans Pro"/>
                <a:ea typeface="Source Sans Pro"/>
                <a:cs typeface="Source Sans Pro"/>
                <a:sym typeface="Source Sans Pro"/>
                <a:hlinkClick r:id="rId8"/>
              </a:rPr>
              <a:t>recruitment</a:t>
            </a:r>
            <a:endParaRPr sz="1200" b="0" i="0" u="none" strike="noStrike" cap="none">
              <a:solidFill>
                <a:srgbClr val="000000"/>
              </a:solidFill>
              <a:latin typeface="Source Sans Pro"/>
              <a:ea typeface="Source Sans Pro"/>
              <a:cs typeface="Source Sans Pro"/>
              <a:sym typeface="Source Sans Pro"/>
            </a:endParaRPr>
          </a:p>
        </p:txBody>
      </p:sp>
      <p:pic>
        <p:nvPicPr>
          <p:cNvPr id="528" name="Google Shape;528;p6" descr="Screen Shot 2022-05-17 at 11.25.05 AM.png"/>
          <p:cNvPicPr preferRelativeResize="0"/>
          <p:nvPr/>
        </p:nvPicPr>
        <p:blipFill>
          <a:blip r:embed="rId9">
            <a:alphaModFix/>
          </a:blip>
          <a:stretch>
            <a:fillRect/>
          </a:stretch>
        </p:blipFill>
        <p:spPr>
          <a:xfrm>
            <a:off x="6748250" y="1412700"/>
            <a:ext cx="4443729" cy="45441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Status Update</a:t>
            </a:r>
            <a:endParaRPr/>
          </a:p>
        </p:txBody>
      </p:sp>
      <p:sp>
        <p:nvSpPr>
          <p:cNvPr id="534" name="Google Shape;534;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2 DEMO</a:t>
            </a:r>
            <a:endParaRPr/>
          </a:p>
        </p:txBody>
      </p:sp>
      <p:sp>
        <p:nvSpPr>
          <p:cNvPr id="535" name="Google Shape;535;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536" name="Google Shape;536;p8"/>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2"/>
          <p:cNvSpPr/>
          <p:nvPr/>
        </p:nvSpPr>
        <p:spPr>
          <a:xfrm>
            <a:off x="3653693" y="1800896"/>
            <a:ext cx="1970400" cy="43032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542" name="Google Shape;542;p62"/>
          <p:cNvCxnSpPr/>
          <p:nvPr/>
        </p:nvCxnSpPr>
        <p:spPr>
          <a:xfrm>
            <a:off x="9546999"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543" name="Google Shape;543;p62"/>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1095-B Workplan </a:t>
            </a:r>
            <a:endParaRPr>
              <a:highlight>
                <a:srgbClr val="FFFF00"/>
              </a:highlight>
            </a:endParaRPr>
          </a:p>
        </p:txBody>
      </p:sp>
      <p:sp>
        <p:nvSpPr>
          <p:cNvPr id="544" name="Google Shape;544;p6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14</a:t>
            </a:fld>
            <a:endParaRPr>
              <a:latin typeface="Source Sans Pro"/>
              <a:ea typeface="Source Sans Pro"/>
              <a:cs typeface="Source Sans Pro"/>
              <a:sym typeface="Source Sans Pro"/>
            </a:endParaRPr>
          </a:p>
        </p:txBody>
      </p:sp>
      <p:sp>
        <p:nvSpPr>
          <p:cNvPr id="545" name="Google Shape;545;p62"/>
          <p:cNvSpPr txBox="1"/>
          <p:nvPr/>
        </p:nvSpPr>
        <p:spPr>
          <a:xfrm>
            <a:off x="1574492"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14: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46" name="Google Shape;546;p62"/>
          <p:cNvSpPr txBox="1"/>
          <p:nvPr/>
        </p:nvSpPr>
        <p:spPr>
          <a:xfrm>
            <a:off x="2665027" y="1815352"/>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47" name="Google Shape;547;p62"/>
          <p:cNvSpPr txBox="1"/>
          <p:nvPr/>
        </p:nvSpPr>
        <p:spPr>
          <a:xfrm>
            <a:off x="4808998" y="1824275"/>
            <a:ext cx="7956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17: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05/11 –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48" name="Google Shape;548;p62"/>
          <p:cNvSpPr txBox="1"/>
          <p:nvPr/>
        </p:nvSpPr>
        <p:spPr>
          <a:xfrm>
            <a:off x="3726040"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16: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49" name="Google Shape;549;p62"/>
          <p:cNvSpPr txBox="1"/>
          <p:nvPr/>
        </p:nvSpPr>
        <p:spPr>
          <a:xfrm>
            <a:off x="1561207"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1400" b="0" i="0" u="none" strike="noStrike" cap="none">
              <a:solidFill>
                <a:srgbClr val="000000"/>
              </a:solidFill>
              <a:latin typeface="Arial"/>
              <a:ea typeface="Arial"/>
              <a:cs typeface="Arial"/>
              <a:sym typeface="Arial"/>
            </a:endParaRPr>
          </a:p>
        </p:txBody>
      </p:sp>
      <p:sp>
        <p:nvSpPr>
          <p:cNvPr id="550" name="Google Shape;550;p62"/>
          <p:cNvSpPr txBox="1"/>
          <p:nvPr/>
        </p:nvSpPr>
        <p:spPr>
          <a:xfrm>
            <a:off x="3644286"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p:txBody>
      </p:sp>
      <p:sp>
        <p:nvSpPr>
          <p:cNvPr id="551" name="Google Shape;551;p62"/>
          <p:cNvSpPr txBox="1"/>
          <p:nvPr/>
        </p:nvSpPr>
        <p:spPr>
          <a:xfrm>
            <a:off x="5643324" y="1822925"/>
            <a:ext cx="7956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18: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2" name="Google Shape;552;p62"/>
          <p:cNvSpPr txBox="1"/>
          <p:nvPr/>
        </p:nvSpPr>
        <p:spPr>
          <a:xfrm>
            <a:off x="5608794"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p:txBody>
      </p:sp>
      <p:cxnSp>
        <p:nvCxnSpPr>
          <p:cNvPr id="553" name="Google Shape;553;p62"/>
          <p:cNvCxnSpPr/>
          <p:nvPr/>
        </p:nvCxnSpPr>
        <p:spPr>
          <a:xfrm>
            <a:off x="3626269"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554" name="Google Shape;554;p62"/>
          <p:cNvCxnSpPr/>
          <p:nvPr/>
        </p:nvCxnSpPr>
        <p:spPr>
          <a:xfrm>
            <a:off x="1499434"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555" name="Google Shape;555;p62"/>
          <p:cNvCxnSpPr/>
          <p:nvPr/>
        </p:nvCxnSpPr>
        <p:spPr>
          <a:xfrm>
            <a:off x="2562851"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556" name="Google Shape;556;p62"/>
          <p:cNvCxnSpPr/>
          <p:nvPr/>
        </p:nvCxnSpPr>
        <p:spPr>
          <a:xfrm>
            <a:off x="4624257"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557" name="Google Shape;557;p62"/>
          <p:cNvCxnSpPr/>
          <p:nvPr/>
        </p:nvCxnSpPr>
        <p:spPr>
          <a:xfrm>
            <a:off x="5587592"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558" name="Google Shape;558;p62"/>
          <p:cNvCxnSpPr/>
          <p:nvPr/>
        </p:nvCxnSpPr>
        <p:spPr>
          <a:xfrm rot="10800000" flipH="1">
            <a:off x="418399" y="3363883"/>
            <a:ext cx="11082370" cy="11546"/>
          </a:xfrm>
          <a:prstGeom prst="straightConnector1">
            <a:avLst/>
          </a:prstGeom>
          <a:noFill/>
          <a:ln w="9525" cap="flat" cmpd="sng">
            <a:solidFill>
              <a:srgbClr val="747C74"/>
            </a:solidFill>
            <a:prstDash val="solid"/>
            <a:round/>
            <a:headEnd type="none" w="sm" len="sm"/>
            <a:tailEnd type="none" w="sm" len="sm"/>
          </a:ln>
        </p:spPr>
      </p:cxnSp>
      <p:cxnSp>
        <p:nvCxnSpPr>
          <p:cNvPr id="559" name="Google Shape;559;p62"/>
          <p:cNvCxnSpPr/>
          <p:nvPr/>
        </p:nvCxnSpPr>
        <p:spPr>
          <a:xfrm rot="10800000" flipH="1">
            <a:off x="411833" y="4459149"/>
            <a:ext cx="11082367" cy="6568"/>
          </a:xfrm>
          <a:prstGeom prst="straightConnector1">
            <a:avLst/>
          </a:prstGeom>
          <a:noFill/>
          <a:ln w="9525" cap="flat" cmpd="sng">
            <a:solidFill>
              <a:srgbClr val="747C74"/>
            </a:solidFill>
            <a:prstDash val="solid"/>
            <a:round/>
            <a:headEnd type="none" w="sm" len="sm"/>
            <a:tailEnd type="none" w="sm" len="sm"/>
          </a:ln>
        </p:spPr>
      </p:cxnSp>
      <p:cxnSp>
        <p:nvCxnSpPr>
          <p:cNvPr id="560" name="Google Shape;560;p62"/>
          <p:cNvCxnSpPr/>
          <p:nvPr/>
        </p:nvCxnSpPr>
        <p:spPr>
          <a:xfrm>
            <a:off x="1520444" y="1751912"/>
            <a:ext cx="2084700" cy="0"/>
          </a:xfrm>
          <a:prstGeom prst="straightConnector1">
            <a:avLst/>
          </a:prstGeom>
          <a:noFill/>
          <a:ln w="12700" cap="flat" cmpd="sng">
            <a:solidFill>
              <a:schemeClr val="dk1"/>
            </a:solidFill>
            <a:prstDash val="solid"/>
            <a:round/>
            <a:headEnd type="none" w="sm" len="sm"/>
            <a:tailEnd type="none" w="sm" len="sm"/>
          </a:ln>
        </p:spPr>
      </p:cxnSp>
      <p:cxnSp>
        <p:nvCxnSpPr>
          <p:cNvPr id="561" name="Google Shape;561;p62"/>
          <p:cNvCxnSpPr/>
          <p:nvPr/>
        </p:nvCxnSpPr>
        <p:spPr>
          <a:xfrm>
            <a:off x="3644286" y="1751912"/>
            <a:ext cx="1925293" cy="0"/>
          </a:xfrm>
          <a:prstGeom prst="straightConnector1">
            <a:avLst/>
          </a:prstGeom>
          <a:noFill/>
          <a:ln w="12700" cap="flat" cmpd="sng">
            <a:solidFill>
              <a:schemeClr val="dk1"/>
            </a:solidFill>
            <a:prstDash val="solid"/>
            <a:round/>
            <a:headEnd type="none" w="sm" len="sm"/>
            <a:tailEnd type="none" w="sm" len="sm"/>
          </a:ln>
        </p:spPr>
      </p:cxnSp>
      <p:cxnSp>
        <p:nvCxnSpPr>
          <p:cNvPr id="562" name="Google Shape;562;p62"/>
          <p:cNvCxnSpPr/>
          <p:nvPr/>
        </p:nvCxnSpPr>
        <p:spPr>
          <a:xfrm>
            <a:off x="415114" y="5259426"/>
            <a:ext cx="11083066" cy="11545"/>
          </a:xfrm>
          <a:prstGeom prst="straightConnector1">
            <a:avLst/>
          </a:prstGeom>
          <a:noFill/>
          <a:ln w="9525" cap="flat" cmpd="sng">
            <a:solidFill>
              <a:srgbClr val="747C74"/>
            </a:solidFill>
            <a:prstDash val="solid"/>
            <a:round/>
            <a:headEnd type="none" w="sm" len="sm"/>
            <a:tailEnd type="none" w="sm" len="sm"/>
          </a:ln>
        </p:spPr>
      </p:cxnSp>
      <p:sp>
        <p:nvSpPr>
          <p:cNvPr id="563" name="Google Shape;563;p62"/>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564" name="Google Shape;564;p62"/>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565" name="Google Shape;565;p62"/>
          <p:cNvSpPr/>
          <p:nvPr/>
        </p:nvSpPr>
        <p:spPr>
          <a:xfrm>
            <a:off x="6331772" y="5311007"/>
            <a:ext cx="207600" cy="218400"/>
          </a:xfrm>
          <a:prstGeom prst="diamond">
            <a:avLst/>
          </a:prstGeom>
          <a:solidFill>
            <a:srgbClr val="7030A0"/>
          </a:solidFill>
          <a:ln w="9525" cap="flat" cmpd="sng">
            <a:solidFill>
              <a:srgbClr val="7030A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566" name="Google Shape;566;p62"/>
          <p:cNvSpPr/>
          <p:nvPr/>
        </p:nvSpPr>
        <p:spPr>
          <a:xfrm>
            <a:off x="7703355" y="5308477"/>
            <a:ext cx="219600" cy="2235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grpSp>
        <p:nvGrpSpPr>
          <p:cNvPr id="567" name="Google Shape;567;p62"/>
          <p:cNvGrpSpPr/>
          <p:nvPr/>
        </p:nvGrpSpPr>
        <p:grpSpPr>
          <a:xfrm>
            <a:off x="9039633" y="670431"/>
            <a:ext cx="2793358" cy="432163"/>
            <a:chOff x="8441380" y="969090"/>
            <a:chExt cx="2793358" cy="432163"/>
          </a:xfrm>
        </p:grpSpPr>
        <p:sp>
          <p:nvSpPr>
            <p:cNvPr id="568" name="Google Shape;568;p62"/>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69" name="Google Shape;569;p62"/>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70" name="Google Shape;570;p62"/>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71" name="Google Shape;571;p62"/>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572" name="Google Shape;572;p62"/>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573" name="Google Shape;573;p62"/>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574" name="Google Shape;574;p62"/>
          <p:cNvSpPr txBox="1"/>
          <p:nvPr/>
        </p:nvSpPr>
        <p:spPr>
          <a:xfrm>
            <a:off x="6792385" y="1820991"/>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75" name="Google Shape;575;p62"/>
          <p:cNvCxnSpPr/>
          <p:nvPr/>
        </p:nvCxnSpPr>
        <p:spPr>
          <a:xfrm>
            <a:off x="6607631"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576" name="Google Shape;576;p62"/>
          <p:cNvCxnSpPr/>
          <p:nvPr/>
        </p:nvCxnSpPr>
        <p:spPr>
          <a:xfrm>
            <a:off x="5616718" y="1755202"/>
            <a:ext cx="1925293" cy="0"/>
          </a:xfrm>
          <a:prstGeom prst="straightConnector1">
            <a:avLst/>
          </a:prstGeom>
          <a:noFill/>
          <a:ln w="12700" cap="flat" cmpd="sng">
            <a:solidFill>
              <a:schemeClr val="dk1"/>
            </a:solidFill>
            <a:prstDash val="solid"/>
            <a:round/>
            <a:headEnd type="none" w="sm" len="sm"/>
            <a:tailEnd type="none" w="sm" len="sm"/>
          </a:ln>
        </p:spPr>
      </p:cxnSp>
      <p:cxnSp>
        <p:nvCxnSpPr>
          <p:cNvPr id="577" name="Google Shape;577;p62"/>
          <p:cNvCxnSpPr/>
          <p:nvPr/>
        </p:nvCxnSpPr>
        <p:spPr>
          <a:xfrm>
            <a:off x="7567421" y="1764969"/>
            <a:ext cx="0" cy="4345725"/>
          </a:xfrm>
          <a:prstGeom prst="straightConnector1">
            <a:avLst/>
          </a:prstGeom>
          <a:noFill/>
          <a:ln w="9525" cap="flat" cmpd="sng">
            <a:solidFill>
              <a:srgbClr val="7F7F7F"/>
            </a:solidFill>
            <a:prstDash val="solid"/>
            <a:round/>
            <a:headEnd type="none" w="sm" len="sm"/>
            <a:tailEnd type="none" w="sm" len="sm"/>
          </a:ln>
        </p:spPr>
      </p:cxnSp>
      <p:sp>
        <p:nvSpPr>
          <p:cNvPr id="578" name="Google Shape;578;p62"/>
          <p:cNvSpPr txBox="1"/>
          <p:nvPr/>
        </p:nvSpPr>
        <p:spPr>
          <a:xfrm>
            <a:off x="7622910"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20: 06/01-06/07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79" name="Google Shape;579;p62"/>
          <p:cNvSpPr txBox="1"/>
          <p:nvPr/>
        </p:nvSpPr>
        <p:spPr>
          <a:xfrm>
            <a:off x="7588372"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p:txBody>
      </p:sp>
      <p:cxnSp>
        <p:nvCxnSpPr>
          <p:cNvPr id="580" name="Google Shape;580;p62"/>
          <p:cNvCxnSpPr/>
          <p:nvPr/>
        </p:nvCxnSpPr>
        <p:spPr>
          <a:xfrm>
            <a:off x="7567170" y="1738705"/>
            <a:ext cx="0" cy="4345725"/>
          </a:xfrm>
          <a:prstGeom prst="straightConnector1">
            <a:avLst/>
          </a:prstGeom>
          <a:noFill/>
          <a:ln w="9525" cap="flat" cmpd="sng">
            <a:solidFill>
              <a:srgbClr val="7F7F7F"/>
            </a:solidFill>
            <a:prstDash val="solid"/>
            <a:round/>
            <a:headEnd type="none" w="sm" len="sm"/>
            <a:tailEnd type="none" w="sm" len="sm"/>
          </a:ln>
        </p:spPr>
      </p:cxnSp>
      <p:cxnSp>
        <p:nvCxnSpPr>
          <p:cNvPr id="581" name="Google Shape;581;p62"/>
          <p:cNvCxnSpPr/>
          <p:nvPr/>
        </p:nvCxnSpPr>
        <p:spPr>
          <a:xfrm rot="10800000" flipH="1">
            <a:off x="7588372"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582" name="Google Shape;582;p62"/>
          <p:cNvSpPr txBox="1"/>
          <p:nvPr/>
        </p:nvSpPr>
        <p:spPr>
          <a:xfrm>
            <a:off x="8783644"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21: 06/08-06/14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83" name="Google Shape;583;p62"/>
          <p:cNvCxnSpPr/>
          <p:nvPr/>
        </p:nvCxnSpPr>
        <p:spPr>
          <a:xfrm>
            <a:off x="10482348" y="1804641"/>
            <a:ext cx="0" cy="4345725"/>
          </a:xfrm>
          <a:prstGeom prst="straightConnector1">
            <a:avLst/>
          </a:prstGeom>
          <a:noFill/>
          <a:ln w="9525" cap="flat" cmpd="sng">
            <a:solidFill>
              <a:srgbClr val="C7C7C7"/>
            </a:solidFill>
            <a:prstDash val="dot"/>
            <a:round/>
            <a:headEnd type="none" w="sm" len="sm"/>
            <a:tailEnd type="none" w="sm" len="sm"/>
          </a:ln>
        </p:spPr>
      </p:cxnSp>
      <p:sp>
        <p:nvSpPr>
          <p:cNvPr id="584" name="Google Shape;584;p62"/>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chemeClr val="dk1"/>
              </a:solidFill>
              <a:latin typeface="Calibri"/>
              <a:ea typeface="Calibri"/>
              <a:cs typeface="Calibri"/>
              <a:sym typeface="Calibri"/>
            </a:endParaRPr>
          </a:p>
        </p:txBody>
      </p:sp>
      <p:grpSp>
        <p:nvGrpSpPr>
          <p:cNvPr id="585" name="Google Shape;585;p62"/>
          <p:cNvGrpSpPr/>
          <p:nvPr/>
        </p:nvGrpSpPr>
        <p:grpSpPr>
          <a:xfrm>
            <a:off x="4968307" y="1127176"/>
            <a:ext cx="1295260" cy="4981951"/>
            <a:chOff x="7066561" y="1375225"/>
            <a:chExt cx="1365300" cy="5011519"/>
          </a:xfrm>
        </p:grpSpPr>
        <p:cxnSp>
          <p:nvCxnSpPr>
            <p:cNvPr id="586" name="Google Shape;586;p62"/>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587" name="Google Shape;587;p62"/>
            <p:cNvGrpSpPr/>
            <p:nvPr/>
          </p:nvGrpSpPr>
          <p:grpSpPr>
            <a:xfrm>
              <a:off x="7066561" y="1375225"/>
              <a:ext cx="1365300" cy="421359"/>
              <a:chOff x="7187211" y="1406975"/>
              <a:chExt cx="1365300" cy="421359"/>
            </a:xfrm>
          </p:grpSpPr>
          <p:sp>
            <p:nvSpPr>
              <p:cNvPr id="588" name="Google Shape;588;p62"/>
              <p:cNvSpPr/>
              <p:nvPr/>
            </p:nvSpPr>
            <p:spPr>
              <a:xfrm>
                <a:off x="7187211" y="1406975"/>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589" name="Google Shape;589;p62"/>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cxnSp>
        <p:nvCxnSpPr>
          <p:cNvPr id="590" name="Google Shape;590;p62"/>
          <p:cNvCxnSpPr/>
          <p:nvPr/>
        </p:nvCxnSpPr>
        <p:spPr>
          <a:xfrm>
            <a:off x="11503954" y="1751936"/>
            <a:ext cx="0" cy="4345725"/>
          </a:xfrm>
          <a:prstGeom prst="straightConnector1">
            <a:avLst/>
          </a:prstGeom>
          <a:noFill/>
          <a:ln w="9525" cap="flat" cmpd="sng">
            <a:solidFill>
              <a:srgbClr val="7F7F7F"/>
            </a:solidFill>
            <a:prstDash val="solid"/>
            <a:round/>
            <a:headEnd type="none" w="sm" len="sm"/>
            <a:tailEnd type="none" w="sm" len="sm"/>
          </a:ln>
        </p:spPr>
      </p:cxnSp>
      <p:sp>
        <p:nvSpPr>
          <p:cNvPr id="591" name="Google Shape;591;p62"/>
          <p:cNvSpPr txBox="1"/>
          <p:nvPr/>
        </p:nvSpPr>
        <p:spPr>
          <a:xfrm>
            <a:off x="9579865" y="1809892"/>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92" name="Google Shape;592;p62"/>
          <p:cNvCxnSpPr/>
          <p:nvPr/>
        </p:nvCxnSpPr>
        <p:spPr>
          <a:xfrm rot="10800000" flipH="1">
            <a:off x="9571603" y="1747796"/>
            <a:ext cx="1935415" cy="970"/>
          </a:xfrm>
          <a:prstGeom prst="straightConnector1">
            <a:avLst/>
          </a:prstGeom>
          <a:noFill/>
          <a:ln w="12700" cap="flat" cmpd="sng">
            <a:solidFill>
              <a:schemeClr val="dk1"/>
            </a:solidFill>
            <a:prstDash val="solid"/>
            <a:round/>
            <a:headEnd type="none" w="sm" len="sm"/>
            <a:tailEnd type="none" w="sm" len="sm"/>
          </a:ln>
        </p:spPr>
      </p:cxnSp>
      <p:sp>
        <p:nvSpPr>
          <p:cNvPr id="593" name="Google Shape;593;p62"/>
          <p:cNvSpPr txBox="1"/>
          <p:nvPr/>
        </p:nvSpPr>
        <p:spPr>
          <a:xfrm>
            <a:off x="10740599" y="1807983"/>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23: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94" name="Google Shape;594;p62"/>
          <p:cNvCxnSpPr/>
          <p:nvPr/>
        </p:nvCxnSpPr>
        <p:spPr>
          <a:xfrm>
            <a:off x="8514280" y="1779668"/>
            <a:ext cx="0" cy="4345725"/>
          </a:xfrm>
          <a:prstGeom prst="straightConnector1">
            <a:avLst/>
          </a:prstGeom>
          <a:noFill/>
          <a:ln w="9525" cap="flat" cmpd="sng">
            <a:solidFill>
              <a:srgbClr val="C7C7C7"/>
            </a:solidFill>
            <a:prstDash val="dot"/>
            <a:round/>
            <a:headEnd type="none" w="sm" len="sm"/>
            <a:tailEnd type="none" w="sm" len="sm"/>
          </a:ln>
        </p:spPr>
      </p:cxnSp>
      <p:sp>
        <p:nvSpPr>
          <p:cNvPr id="595" name="Google Shape;595;p62"/>
          <p:cNvSpPr/>
          <p:nvPr/>
        </p:nvSpPr>
        <p:spPr>
          <a:xfrm>
            <a:off x="50231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596" name="Google Shape;596;p62"/>
          <p:cNvSpPr/>
          <p:nvPr/>
        </p:nvSpPr>
        <p:spPr>
          <a:xfrm>
            <a:off x="490856"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597" name="Google Shape;597;p62"/>
          <p:cNvSpPr/>
          <p:nvPr/>
        </p:nvSpPr>
        <p:spPr>
          <a:xfrm>
            <a:off x="50231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598" name="Google Shape;598;p62"/>
          <p:cNvPicPr preferRelativeResize="0"/>
          <p:nvPr/>
        </p:nvPicPr>
        <p:blipFill rotWithShape="1">
          <a:blip r:embed="rId3">
            <a:alphaModFix/>
          </a:blip>
          <a:srcRect/>
          <a:stretch/>
        </p:blipFill>
        <p:spPr>
          <a:xfrm>
            <a:off x="582524" y="3882153"/>
            <a:ext cx="265176" cy="265176"/>
          </a:xfrm>
          <a:prstGeom prst="rect">
            <a:avLst/>
          </a:prstGeom>
          <a:noFill/>
          <a:ln>
            <a:noFill/>
          </a:ln>
        </p:spPr>
      </p:pic>
      <p:pic>
        <p:nvPicPr>
          <p:cNvPr id="599" name="Google Shape;599;p62"/>
          <p:cNvPicPr preferRelativeResize="0"/>
          <p:nvPr/>
        </p:nvPicPr>
        <p:blipFill rotWithShape="1">
          <a:blip r:embed="rId4">
            <a:alphaModFix/>
          </a:blip>
          <a:srcRect/>
          <a:stretch/>
        </p:blipFill>
        <p:spPr>
          <a:xfrm>
            <a:off x="582524" y="2625938"/>
            <a:ext cx="265176" cy="265176"/>
          </a:xfrm>
          <a:prstGeom prst="rect">
            <a:avLst/>
          </a:prstGeom>
          <a:noFill/>
          <a:ln>
            <a:noFill/>
          </a:ln>
        </p:spPr>
      </p:pic>
      <p:pic>
        <p:nvPicPr>
          <p:cNvPr id="600" name="Google Shape;600;p62"/>
          <p:cNvPicPr preferRelativeResize="0"/>
          <p:nvPr/>
        </p:nvPicPr>
        <p:blipFill rotWithShape="1">
          <a:blip r:embed="rId5">
            <a:alphaModFix/>
          </a:blip>
          <a:srcRect/>
          <a:stretch/>
        </p:blipFill>
        <p:spPr>
          <a:xfrm>
            <a:off x="582524" y="4832132"/>
            <a:ext cx="265176" cy="265176"/>
          </a:xfrm>
          <a:prstGeom prst="rect">
            <a:avLst/>
          </a:prstGeom>
          <a:noFill/>
          <a:ln>
            <a:noFill/>
          </a:ln>
        </p:spPr>
      </p:pic>
      <p:sp>
        <p:nvSpPr>
          <p:cNvPr id="601" name="Google Shape;601;p62"/>
          <p:cNvSpPr/>
          <p:nvPr/>
        </p:nvSpPr>
        <p:spPr>
          <a:xfrm>
            <a:off x="490856"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602" name="Google Shape;602;p62"/>
          <p:cNvPicPr preferRelativeResize="0"/>
          <p:nvPr/>
        </p:nvPicPr>
        <p:blipFill rotWithShape="1">
          <a:blip r:embed="rId6">
            <a:alphaModFix/>
          </a:blip>
          <a:srcRect/>
          <a:stretch/>
        </p:blipFill>
        <p:spPr>
          <a:xfrm>
            <a:off x="582524" y="5656190"/>
            <a:ext cx="265176" cy="265176"/>
          </a:xfrm>
          <a:prstGeom prst="rect">
            <a:avLst/>
          </a:prstGeom>
          <a:noFill/>
          <a:ln>
            <a:noFill/>
          </a:ln>
        </p:spPr>
      </p:pic>
      <p:sp>
        <p:nvSpPr>
          <p:cNvPr id="603" name="Google Shape;603;p62"/>
          <p:cNvSpPr txBox="1"/>
          <p:nvPr/>
        </p:nvSpPr>
        <p:spPr>
          <a:xfrm>
            <a:off x="9608267" y="1570168"/>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11</a:t>
            </a:r>
            <a:endParaRPr sz="1400" b="0" i="0" u="none" strike="noStrike" cap="none">
              <a:solidFill>
                <a:srgbClr val="000000"/>
              </a:solidFill>
              <a:latin typeface="Arial"/>
              <a:ea typeface="Arial"/>
              <a:cs typeface="Arial"/>
              <a:sym typeface="Arial"/>
            </a:endParaRPr>
          </a:p>
        </p:txBody>
      </p:sp>
      <p:sp>
        <p:nvSpPr>
          <p:cNvPr id="604" name="Google Shape;604;p62"/>
          <p:cNvSpPr/>
          <p:nvPr/>
        </p:nvSpPr>
        <p:spPr>
          <a:xfrm>
            <a:off x="7622469" y="4928941"/>
            <a:ext cx="3889062" cy="292982"/>
          </a:xfrm>
          <a:prstGeom prst="rect">
            <a:avLst/>
          </a:prstGeom>
          <a:solidFill>
            <a:schemeClr val="accent6"/>
          </a:solidFill>
          <a:ln w="28575" cap="flat" cmpd="sng">
            <a:solidFill>
              <a:srgbClr val="00385F"/>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Source Sans Pro"/>
                <a:ea typeface="Source Sans Pro"/>
                <a:cs typeface="Source Sans Pro"/>
                <a:sym typeface="Source Sans Pro"/>
              </a:rPr>
              <a:t>1095-B wayfinding</a:t>
            </a:r>
            <a:endParaRPr sz="1400" b="0" i="0" u="none" strike="noStrike" cap="none">
              <a:solidFill>
                <a:schemeClr val="dk1"/>
              </a:solidFill>
              <a:latin typeface="Arial"/>
              <a:ea typeface="Arial"/>
              <a:cs typeface="Arial"/>
              <a:sym typeface="Arial"/>
            </a:endParaRPr>
          </a:p>
        </p:txBody>
      </p:sp>
      <p:sp>
        <p:nvSpPr>
          <p:cNvPr id="605" name="Google Shape;605;p62"/>
          <p:cNvSpPr txBox="1"/>
          <p:nvPr/>
        </p:nvSpPr>
        <p:spPr>
          <a:xfrm>
            <a:off x="7622854" y="5618533"/>
            <a:ext cx="9489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606" name="Google Shape;606;p62"/>
          <p:cNvSpPr txBox="1"/>
          <p:nvPr/>
        </p:nvSpPr>
        <p:spPr>
          <a:xfrm>
            <a:off x="5831169" y="5612137"/>
            <a:ext cx="961200" cy="138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607" name="Google Shape;607;p62"/>
          <p:cNvSpPr/>
          <p:nvPr/>
        </p:nvSpPr>
        <p:spPr>
          <a:xfrm>
            <a:off x="1544600" y="2203100"/>
            <a:ext cx="4019700" cy="2235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608" name="Google Shape;608;p62"/>
          <p:cNvSpPr/>
          <p:nvPr/>
        </p:nvSpPr>
        <p:spPr>
          <a:xfrm>
            <a:off x="1535125" y="2450276"/>
            <a:ext cx="3040500" cy="185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609" name="Google Shape;609;p62"/>
          <p:cNvSpPr/>
          <p:nvPr/>
        </p:nvSpPr>
        <p:spPr>
          <a:xfrm>
            <a:off x="1541822" y="2662900"/>
            <a:ext cx="4027800" cy="1728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610" name="Google Shape;610;p62"/>
          <p:cNvSpPr/>
          <p:nvPr/>
        </p:nvSpPr>
        <p:spPr>
          <a:xfrm>
            <a:off x="1536192" y="3072384"/>
            <a:ext cx="5034000" cy="185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sp>
        <p:nvSpPr>
          <p:cNvPr id="611" name="Google Shape;611;p62"/>
          <p:cNvSpPr/>
          <p:nvPr/>
        </p:nvSpPr>
        <p:spPr>
          <a:xfrm>
            <a:off x="1533659" y="2862072"/>
            <a:ext cx="4019700" cy="1773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612" name="Google Shape;612;p62"/>
          <p:cNvSpPr/>
          <p:nvPr/>
        </p:nvSpPr>
        <p:spPr>
          <a:xfrm>
            <a:off x="7588372" y="3392970"/>
            <a:ext cx="3884312" cy="290913"/>
          </a:xfrm>
          <a:prstGeom prst="rect">
            <a:avLst/>
          </a:prstGeom>
          <a:solidFill>
            <a:srgbClr val="0365B9"/>
          </a:solidFill>
          <a:ln w="38100" cap="flat" cmpd="sng">
            <a:solidFill>
              <a:schemeClr val="lt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wayfinding	</a:t>
            </a:r>
            <a:endParaRPr sz="1400" b="0" i="0" u="none" strike="noStrike" cap="none">
              <a:solidFill>
                <a:srgbClr val="000000"/>
              </a:solidFill>
              <a:latin typeface="Arial"/>
              <a:ea typeface="Arial"/>
              <a:cs typeface="Arial"/>
              <a:sym typeface="Arial"/>
            </a:endParaRPr>
          </a:p>
        </p:txBody>
      </p:sp>
      <p:sp>
        <p:nvSpPr>
          <p:cNvPr id="613" name="Google Shape;613;p62"/>
          <p:cNvSpPr/>
          <p:nvPr/>
        </p:nvSpPr>
        <p:spPr>
          <a:xfrm>
            <a:off x="7595537" y="3744853"/>
            <a:ext cx="2867205" cy="290913"/>
          </a:xfrm>
          <a:prstGeom prst="rect">
            <a:avLst/>
          </a:prstGeom>
          <a:solidFill>
            <a:srgbClr val="0365B9"/>
          </a:solidFill>
          <a:ln w="38100" cap="flat" cmpd="sng">
            <a:solidFill>
              <a:schemeClr val="lt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Design for opt-in	</a:t>
            </a:r>
            <a:endParaRPr sz="1400" b="0" i="0" u="none" strike="noStrike" cap="none">
              <a:solidFill>
                <a:srgbClr val="000000"/>
              </a:solidFill>
              <a:latin typeface="Arial"/>
              <a:ea typeface="Arial"/>
              <a:cs typeface="Arial"/>
              <a:sym typeface="Arial"/>
            </a:endParaRPr>
          </a:p>
        </p:txBody>
      </p:sp>
      <p:sp>
        <p:nvSpPr>
          <p:cNvPr id="614" name="Google Shape;614;p62"/>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8"/>
        <p:cNvGrpSpPr/>
        <p:nvPr/>
      </p:nvGrpSpPr>
      <p:grpSpPr>
        <a:xfrm>
          <a:off x="0" y="0"/>
          <a:ext cx="0" cy="0"/>
          <a:chOff x="0" y="0"/>
          <a:chExt cx="0" cy="0"/>
        </a:xfrm>
      </p:grpSpPr>
      <p:sp>
        <p:nvSpPr>
          <p:cNvPr id="619" name="Google Shape;619;p63"/>
          <p:cNvSpPr txBox="1">
            <a:spLocks noGrp="1"/>
          </p:cNvSpPr>
          <p:nvPr>
            <p:ph type="title"/>
          </p:nvPr>
        </p:nvSpPr>
        <p:spPr>
          <a:xfrm>
            <a:off x="416519" y="750806"/>
            <a:ext cx="7929317" cy="101258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600"/>
              <a:buFont typeface="PT Serif"/>
              <a:buNone/>
            </a:pPr>
            <a:r>
              <a:rPr lang="en-US" sz="2800"/>
              <a:t>We continued to monitor 1095-B developments leading to launch and post-MVP build</a:t>
            </a:r>
            <a:endParaRPr/>
          </a:p>
        </p:txBody>
      </p:sp>
      <p:sp>
        <p:nvSpPr>
          <p:cNvPr id="620" name="Google Shape;620;p6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15</a:t>
            </a:fld>
            <a:endParaRPr sz="1200" b="0" i="0" u="none" strike="noStrike" cap="none">
              <a:solidFill>
                <a:srgbClr val="8A8A8A"/>
              </a:solidFill>
              <a:latin typeface="Source Sans Pro"/>
              <a:ea typeface="Source Sans Pro"/>
              <a:cs typeface="Source Sans Pro"/>
              <a:sym typeface="Source Sans Pro"/>
            </a:endParaRPr>
          </a:p>
        </p:txBody>
      </p:sp>
      <p:sp>
        <p:nvSpPr>
          <p:cNvPr id="621" name="Google Shape;621;p63"/>
          <p:cNvSpPr txBox="1"/>
          <p:nvPr/>
        </p:nvSpPr>
        <p:spPr>
          <a:xfrm>
            <a:off x="420625" y="1773925"/>
            <a:ext cx="6179400" cy="1702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b="0" i="0" u="sng" strike="noStrike" cap="none">
                <a:solidFill>
                  <a:schemeClr val="hlink"/>
                </a:solidFill>
                <a:latin typeface="PT Serif"/>
                <a:ea typeface="PT Serif"/>
                <a:cs typeface="PT Serif"/>
                <a:sym typeface="PT Serif"/>
                <a:hlinkClick r:id="rId3"/>
              </a:rPr>
              <a:t>User Story</a:t>
            </a:r>
            <a:r>
              <a:rPr lang="en-US" b="0" i="0" u="none" strike="noStrike" cap="none">
                <a:solidFill>
                  <a:schemeClr val="dk1"/>
                </a:solidFill>
                <a:latin typeface="PT Serif"/>
                <a:ea typeface="PT Serif"/>
                <a:cs typeface="PT Serif"/>
                <a:sym typeface="PT Serif"/>
              </a:rPr>
              <a:t>: </a:t>
            </a:r>
            <a:r>
              <a:rPr lang="en-US" b="0" i="0" u="none" strike="noStrike" cap="none">
                <a:solidFill>
                  <a:srgbClr val="8F8F8F"/>
                </a:solidFill>
                <a:latin typeface="PT Serif"/>
                <a:ea typeface="PT Serif"/>
                <a:cs typeface="PT Serif"/>
                <a:sym typeface="PT Serif"/>
              </a:rPr>
              <a:t>PM team to f/u on VA 508 accessibility ticket</a:t>
            </a:r>
            <a:endParaRPr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200"/>
              <a:buFont typeface="Arial"/>
              <a:buNone/>
            </a:pPr>
            <a:r>
              <a:rPr lang="en-US" b="0" i="0" u="sng" strike="noStrike" cap="none">
                <a:solidFill>
                  <a:schemeClr val="hlink"/>
                </a:solidFill>
                <a:latin typeface="PT Serif"/>
                <a:ea typeface="PT Serif"/>
                <a:cs typeface="PT Serif"/>
                <a:sym typeface="PT Serif"/>
                <a:hlinkClick r:id="rId4"/>
              </a:rPr>
              <a:t>User Story</a:t>
            </a:r>
            <a:r>
              <a:rPr lang="en-US" b="0" i="0" u="none" strike="noStrike" cap="none">
                <a:solidFill>
                  <a:schemeClr val="dk1"/>
                </a:solidFill>
                <a:latin typeface="PT Serif"/>
                <a:ea typeface="PT Serif"/>
                <a:cs typeface="PT Serif"/>
                <a:sym typeface="PT Serif"/>
              </a:rPr>
              <a:t>: </a:t>
            </a:r>
            <a:r>
              <a:rPr lang="en-US" b="0" i="0" u="none" strike="noStrike" cap="none">
                <a:solidFill>
                  <a:srgbClr val="8F8F8F"/>
                </a:solidFill>
                <a:latin typeface="PT Serif"/>
                <a:ea typeface="PT Serif"/>
                <a:cs typeface="PT Serif"/>
                <a:sym typeface="PT Serif"/>
              </a:rPr>
              <a:t>PM team to f/u on VA profile ticket for opt-in</a:t>
            </a:r>
            <a:endParaRPr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200"/>
              <a:buFont typeface="Arial"/>
              <a:buNone/>
            </a:pPr>
            <a:r>
              <a:rPr lang="en-US" b="0" i="0" u="sng" strike="noStrike" cap="none">
                <a:solidFill>
                  <a:schemeClr val="hlink"/>
                </a:solidFill>
                <a:latin typeface="PT Serif"/>
                <a:ea typeface="PT Serif"/>
                <a:cs typeface="PT Serif"/>
                <a:sym typeface="PT Serif"/>
                <a:hlinkClick r:id="rId5"/>
              </a:rPr>
              <a:t>User Story</a:t>
            </a:r>
            <a:r>
              <a:rPr lang="en-US" b="0" i="0" u="none" strike="noStrike" cap="none">
                <a:solidFill>
                  <a:schemeClr val="dk1"/>
                </a:solidFill>
                <a:latin typeface="PT Serif"/>
                <a:ea typeface="PT Serif"/>
                <a:cs typeface="PT Serif"/>
                <a:sym typeface="PT Serif"/>
              </a:rPr>
              <a:t>: </a:t>
            </a:r>
            <a:r>
              <a:rPr lang="en-US" b="0" i="0" u="none" strike="noStrike" cap="none">
                <a:solidFill>
                  <a:srgbClr val="8F8F8F"/>
                </a:solidFill>
                <a:latin typeface="PT Serif"/>
                <a:ea typeface="PT Serif"/>
                <a:cs typeface="PT Serif"/>
                <a:sym typeface="PT Serif"/>
              </a:rPr>
              <a:t>PM team to f/u on HEC legal review - C</a:t>
            </a:r>
            <a:r>
              <a:rPr lang="en-US">
                <a:solidFill>
                  <a:srgbClr val="8F8F8F"/>
                </a:solidFill>
                <a:latin typeface="PT Serif"/>
                <a:ea typeface="PT Serif"/>
                <a:cs typeface="PT Serif"/>
                <a:sym typeface="PT Serif"/>
              </a:rPr>
              <a:t>losed 5.10.22</a:t>
            </a:r>
            <a:endParaRPr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200"/>
              <a:buFont typeface="Arial"/>
              <a:buNone/>
            </a:pPr>
            <a:r>
              <a:rPr lang="en-US" b="0" i="0" u="sng" strike="noStrike" cap="none">
                <a:solidFill>
                  <a:schemeClr val="hlink"/>
                </a:solidFill>
                <a:latin typeface="PT Serif"/>
                <a:ea typeface="PT Serif"/>
                <a:cs typeface="PT Serif"/>
                <a:sym typeface="PT Serif"/>
                <a:hlinkClick r:id="rId6"/>
              </a:rPr>
              <a:t>User Story</a:t>
            </a:r>
            <a:r>
              <a:rPr lang="en-US" b="0" i="0" u="none" strike="noStrike" cap="none">
                <a:solidFill>
                  <a:schemeClr val="dk1"/>
                </a:solidFill>
                <a:latin typeface="PT Serif"/>
                <a:ea typeface="PT Serif"/>
                <a:cs typeface="PT Serif"/>
                <a:sym typeface="PT Serif"/>
              </a:rPr>
              <a:t>: </a:t>
            </a:r>
            <a:r>
              <a:rPr lang="en-US" b="0" i="0" u="none" strike="noStrike" cap="none">
                <a:solidFill>
                  <a:srgbClr val="8F8F8F"/>
                </a:solidFill>
                <a:latin typeface="PT Serif"/>
                <a:ea typeface="PT Serif"/>
                <a:cs typeface="PT Serif"/>
                <a:sym typeface="PT Serif"/>
              </a:rPr>
              <a:t>PM team to f/u on documents for Spanish translation</a:t>
            </a:r>
            <a:endParaRPr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200"/>
              <a:buFont typeface="Arial"/>
              <a:buNone/>
            </a:pPr>
            <a:r>
              <a:rPr lang="en-US" b="0" i="0" u="sng" strike="noStrike" cap="none">
                <a:solidFill>
                  <a:schemeClr val="hlink"/>
                </a:solidFill>
                <a:latin typeface="PT Serif"/>
                <a:ea typeface="PT Serif"/>
                <a:cs typeface="PT Serif"/>
                <a:sym typeface="PT Serif"/>
                <a:hlinkClick r:id="rId7"/>
              </a:rPr>
              <a:t>User Story</a:t>
            </a:r>
            <a:r>
              <a:rPr lang="en-US" b="0" i="0" u="none" strike="noStrike" cap="none">
                <a:solidFill>
                  <a:schemeClr val="dk1"/>
                </a:solidFill>
                <a:latin typeface="PT Serif"/>
                <a:ea typeface="PT Serif"/>
                <a:cs typeface="PT Serif"/>
                <a:sym typeface="PT Serif"/>
              </a:rPr>
              <a:t>: </a:t>
            </a:r>
            <a:r>
              <a:rPr lang="en-US" b="0" i="0" u="none" strike="noStrike" cap="none">
                <a:solidFill>
                  <a:srgbClr val="8F8F8F"/>
                </a:solidFill>
                <a:latin typeface="PT Serif"/>
                <a:ea typeface="PT Serif"/>
                <a:cs typeface="PT Serif"/>
                <a:sym typeface="PT Serif"/>
              </a:rPr>
              <a:t>Collaboration cycle: Staging review</a:t>
            </a:r>
            <a:endParaRPr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200"/>
              <a:buFont typeface="Arial"/>
              <a:buNone/>
            </a:pPr>
            <a:r>
              <a:rPr lang="en-US" b="0" i="0" u="sng" strike="noStrike" cap="none">
                <a:solidFill>
                  <a:schemeClr val="hlink"/>
                </a:solidFill>
                <a:latin typeface="PT Serif"/>
                <a:ea typeface="PT Serif"/>
                <a:cs typeface="PT Serif"/>
                <a:sym typeface="PT Serif"/>
                <a:hlinkClick r:id="rId8"/>
              </a:rPr>
              <a:t>User Story</a:t>
            </a:r>
            <a:r>
              <a:rPr lang="en-US" b="0" i="0" u="none" strike="noStrike" cap="none">
                <a:solidFill>
                  <a:schemeClr val="dk1"/>
                </a:solidFill>
                <a:latin typeface="PT Serif"/>
                <a:ea typeface="PT Serif"/>
                <a:cs typeface="PT Serif"/>
                <a:sym typeface="PT Serif"/>
              </a:rPr>
              <a:t>: </a:t>
            </a:r>
            <a:r>
              <a:rPr lang="en-US" b="0" i="0" u="none" strike="noStrike" cap="none">
                <a:solidFill>
                  <a:srgbClr val="8F8F8F"/>
                </a:solidFill>
                <a:latin typeface="PT Serif"/>
                <a:ea typeface="PT Serif"/>
                <a:cs typeface="PT Serif"/>
                <a:sym typeface="PT Serif"/>
              </a:rPr>
              <a:t>1095-B Team staging review accessibility checklist</a:t>
            </a:r>
            <a:endParaRPr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200"/>
              <a:buFont typeface="Arial"/>
              <a:buNone/>
            </a:pPr>
            <a:r>
              <a:rPr lang="en-US" b="0" i="0" u="sng" strike="noStrike" cap="none">
                <a:solidFill>
                  <a:schemeClr val="hlink"/>
                </a:solidFill>
                <a:latin typeface="PT Serif"/>
                <a:ea typeface="PT Serif"/>
                <a:cs typeface="PT Serif"/>
                <a:sym typeface="PT Serif"/>
                <a:hlinkClick r:id="rId9"/>
              </a:rPr>
              <a:t>User Story</a:t>
            </a:r>
            <a:r>
              <a:rPr lang="en-US" b="0" i="0" u="none" strike="noStrike" cap="none">
                <a:solidFill>
                  <a:schemeClr val="dk1"/>
                </a:solidFill>
                <a:latin typeface="PT Serif"/>
                <a:ea typeface="PT Serif"/>
                <a:cs typeface="PT Serif"/>
                <a:sym typeface="PT Serif"/>
              </a:rPr>
              <a:t>: </a:t>
            </a:r>
            <a:r>
              <a:rPr lang="en-US" b="0" i="0" u="none" strike="noStrike" cap="none">
                <a:solidFill>
                  <a:srgbClr val="8F8F8F"/>
                </a:solidFill>
                <a:latin typeface="PT Serif"/>
                <a:ea typeface="PT Serif"/>
                <a:cs typeface="PT Serif"/>
                <a:sym typeface="PT Serif"/>
              </a:rPr>
              <a:t>Collaboration cycle: Analytics implementation</a:t>
            </a:r>
            <a:endParaRPr b="0" i="0" u="none" strike="noStrike" cap="none">
              <a:solidFill>
                <a:srgbClr val="8F8F8F"/>
              </a:solidFill>
              <a:latin typeface="PT Serif"/>
              <a:ea typeface="PT Serif"/>
              <a:cs typeface="PT Serif"/>
              <a:sym typeface="PT Serif"/>
            </a:endParaRPr>
          </a:p>
        </p:txBody>
      </p:sp>
      <p:grpSp>
        <p:nvGrpSpPr>
          <p:cNvPr id="622" name="Google Shape;622;p63"/>
          <p:cNvGrpSpPr/>
          <p:nvPr/>
        </p:nvGrpSpPr>
        <p:grpSpPr>
          <a:xfrm>
            <a:off x="410431" y="309109"/>
            <a:ext cx="5150524" cy="369094"/>
            <a:chOff x="410431" y="309109"/>
            <a:chExt cx="5150524" cy="369094"/>
          </a:xfrm>
        </p:grpSpPr>
        <p:sp>
          <p:nvSpPr>
            <p:cNvPr id="623" name="Google Shape;623;p63"/>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1</a:t>
              </a:r>
              <a:endParaRPr sz="1400" b="0" i="0" u="none" strike="noStrike" cap="none">
                <a:solidFill>
                  <a:srgbClr val="000000"/>
                </a:solidFill>
                <a:latin typeface="Arial"/>
                <a:ea typeface="Arial"/>
                <a:cs typeface="Arial"/>
                <a:sym typeface="Arial"/>
              </a:endParaRPr>
            </a:p>
          </p:txBody>
        </p:sp>
        <p:sp>
          <p:nvSpPr>
            <p:cNvPr id="624" name="Google Shape;624;p63"/>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625" name="Google Shape;625;p63"/>
          <p:cNvSpPr txBox="1"/>
          <p:nvPr/>
        </p:nvSpPr>
        <p:spPr>
          <a:xfrm>
            <a:off x="10862275" y="6408650"/>
            <a:ext cx="77855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26" name="Google Shape;626;p63"/>
          <p:cNvSpPr txBox="1"/>
          <p:nvPr/>
        </p:nvSpPr>
        <p:spPr>
          <a:xfrm>
            <a:off x="7572376" y="6109251"/>
            <a:ext cx="4298182"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10"/>
              </a:rPr>
              <a:t>508 Ticket </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11"/>
              </a:rPr>
              <a:t>VA Profile opt-in ticket</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12"/>
              </a:rPr>
              <a:t>1095-B updates</a:t>
            </a:r>
            <a:endParaRPr sz="1200" b="0" i="0" u="none" strike="noStrike" cap="none">
              <a:solidFill>
                <a:srgbClr val="000000"/>
              </a:solidFill>
              <a:latin typeface="Source Sans Pro"/>
              <a:ea typeface="Source Sans Pro"/>
              <a:cs typeface="Source Sans Pro"/>
              <a:sym typeface="Source Sans Pro"/>
            </a:endParaRPr>
          </a:p>
        </p:txBody>
      </p:sp>
      <p:sp>
        <p:nvSpPr>
          <p:cNvPr id="627" name="Google Shape;627;p63"/>
          <p:cNvSpPr txBox="1"/>
          <p:nvPr/>
        </p:nvSpPr>
        <p:spPr>
          <a:xfrm>
            <a:off x="3357300" y="3869725"/>
            <a:ext cx="54351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Updates on launch and opt-in blockers</a:t>
            </a:r>
            <a:r>
              <a:rPr lang="en-US" sz="1400" i="0" u="none" strike="noStrike" cap="none">
                <a:solidFill>
                  <a:srgbClr val="000000"/>
                </a:solidFill>
                <a:latin typeface="PT Serif"/>
                <a:ea typeface="PT Serif"/>
                <a:cs typeface="PT Serif"/>
                <a:sym typeface="PT Serif"/>
              </a:rPr>
              <a:t>:</a:t>
            </a:r>
            <a:endParaRPr sz="140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PT Serif"/>
              <a:ea typeface="PT Serif"/>
              <a:cs typeface="PT Serif"/>
              <a:sym typeface="PT Serif"/>
            </a:endParaRPr>
          </a:p>
          <a:p>
            <a:pPr marL="285750" marR="0" lvl="0" indent="-285750" algn="l" rtl="0">
              <a:lnSpc>
                <a:spcPct val="100000"/>
              </a:lnSpc>
              <a:spcBef>
                <a:spcPts val="0"/>
              </a:spcBef>
              <a:spcAft>
                <a:spcPts val="0"/>
              </a:spcAft>
              <a:buClr>
                <a:schemeClr val="accent2"/>
              </a:buClr>
              <a:buSzPts val="1050"/>
              <a:buFont typeface="PT Serif"/>
              <a:buChar char="▪"/>
            </a:pPr>
            <a:r>
              <a:rPr lang="en-US" sz="1400" b="1" i="0" u="none" strike="noStrike" cap="none">
                <a:solidFill>
                  <a:srgbClr val="000000"/>
                </a:solidFill>
                <a:latin typeface="PT Serif"/>
                <a:ea typeface="PT Serif"/>
                <a:cs typeface="PT Serif"/>
                <a:sym typeface="PT Serif"/>
              </a:rPr>
              <a:t>Approved for launch</a:t>
            </a:r>
            <a:r>
              <a:rPr lang="en-US" sz="1400" i="0" u="none" strike="noStrike" cap="none">
                <a:solidFill>
                  <a:srgbClr val="000000"/>
                </a:solidFill>
                <a:latin typeface="PT Serif"/>
                <a:ea typeface="PT Serif"/>
                <a:cs typeface="PT Serif"/>
                <a:sym typeface="PT Serif"/>
              </a:rPr>
              <a:t> (5.10.22)</a:t>
            </a:r>
            <a:endParaRPr>
              <a:latin typeface="PT Serif"/>
              <a:ea typeface="PT Serif"/>
              <a:cs typeface="PT Serif"/>
              <a:sym typeface="PT Serif"/>
            </a:endParaRPr>
          </a:p>
          <a:p>
            <a:pPr marL="285750" marR="0" lvl="0" indent="-285750" algn="l" rtl="0">
              <a:lnSpc>
                <a:spcPct val="100000"/>
              </a:lnSpc>
              <a:spcBef>
                <a:spcPts val="0"/>
              </a:spcBef>
              <a:spcAft>
                <a:spcPts val="0"/>
              </a:spcAft>
              <a:buClr>
                <a:schemeClr val="accent2"/>
              </a:buClr>
              <a:buSzPts val="1050"/>
              <a:buFont typeface="PT Serif"/>
              <a:buChar char="▪"/>
            </a:pPr>
            <a:r>
              <a:rPr lang="en-US" sz="1400" i="0" u="none" strike="noStrike" cap="none">
                <a:solidFill>
                  <a:srgbClr val="000000"/>
                </a:solidFill>
                <a:latin typeface="PT Serif"/>
                <a:ea typeface="PT Serif"/>
                <a:cs typeface="PT Serif"/>
                <a:sym typeface="PT Serif"/>
              </a:rPr>
              <a:t>VA Profile ticket transitioned to Bar</a:t>
            </a:r>
            <a:r>
              <a:rPr lang="en-US">
                <a:latin typeface="PT Serif"/>
                <a:ea typeface="PT Serif"/>
                <a:cs typeface="PT Serif"/>
                <a:sym typeface="PT Serif"/>
              </a:rPr>
              <a:t>bara Flowers for scheduling</a:t>
            </a:r>
            <a:r>
              <a:rPr lang="en-US" sz="1400" i="0" u="none" strike="noStrike" cap="none">
                <a:solidFill>
                  <a:srgbClr val="000000"/>
                </a:solidFill>
                <a:latin typeface="PT Serif"/>
                <a:ea typeface="PT Serif"/>
                <a:cs typeface="PT Serif"/>
                <a:sym typeface="PT Serif"/>
              </a:rPr>
              <a:t> (</a:t>
            </a:r>
            <a:r>
              <a:rPr lang="en-US">
                <a:latin typeface="PT Serif"/>
                <a:ea typeface="PT Serif"/>
                <a:cs typeface="PT Serif"/>
                <a:sym typeface="PT Serif"/>
              </a:rPr>
              <a:t>5</a:t>
            </a:r>
            <a:r>
              <a:rPr lang="en-US" sz="1400" i="0" u="none" strike="noStrike" cap="none">
                <a:solidFill>
                  <a:srgbClr val="000000"/>
                </a:solidFill>
                <a:latin typeface="PT Serif"/>
                <a:ea typeface="PT Serif"/>
                <a:cs typeface="PT Serif"/>
                <a:sym typeface="PT Serif"/>
              </a:rPr>
              <a:t>.</a:t>
            </a:r>
            <a:r>
              <a:rPr lang="en-US">
                <a:latin typeface="PT Serif"/>
                <a:ea typeface="PT Serif"/>
                <a:cs typeface="PT Serif"/>
                <a:sym typeface="PT Serif"/>
              </a:rPr>
              <a:t>10</a:t>
            </a:r>
            <a:r>
              <a:rPr lang="en-US" sz="1400" i="0" u="none" strike="noStrike" cap="none">
                <a:solidFill>
                  <a:srgbClr val="000000"/>
                </a:solidFill>
                <a:latin typeface="PT Serif"/>
                <a:ea typeface="PT Serif"/>
                <a:cs typeface="PT Serif"/>
                <a:sym typeface="PT Serif"/>
              </a:rPr>
              <a:t>.22)</a:t>
            </a:r>
            <a:endParaRPr sz="1400" i="0" u="none" strike="noStrike" cap="none">
              <a:solidFill>
                <a:srgbClr val="000000"/>
              </a:solidFill>
              <a:latin typeface="PT Serif"/>
              <a:ea typeface="PT Serif"/>
              <a:cs typeface="PT Serif"/>
              <a:sym typeface="PT Serif"/>
            </a:endParaRPr>
          </a:p>
          <a:p>
            <a:pPr marL="285750" marR="0" lvl="0" indent="-285750" algn="l" rtl="0">
              <a:lnSpc>
                <a:spcPct val="100000"/>
              </a:lnSpc>
              <a:spcBef>
                <a:spcPts val="0"/>
              </a:spcBef>
              <a:spcAft>
                <a:spcPts val="0"/>
              </a:spcAft>
              <a:buClr>
                <a:schemeClr val="accent2"/>
              </a:buClr>
              <a:buSzPts val="1050"/>
              <a:buFont typeface="PT Serif"/>
              <a:buChar char="▪"/>
            </a:pPr>
            <a:r>
              <a:rPr lang="en-US" sz="1400" i="0" u="none" strike="noStrike" cap="none">
                <a:solidFill>
                  <a:srgbClr val="000000"/>
                </a:solidFill>
                <a:latin typeface="PT Serif"/>
                <a:ea typeface="PT Serif"/>
                <a:cs typeface="PT Serif"/>
                <a:sym typeface="PT Serif"/>
              </a:rPr>
              <a:t>VA 508 office ha</a:t>
            </a:r>
            <a:r>
              <a:rPr lang="en-US">
                <a:latin typeface="PT Serif"/>
                <a:ea typeface="PT Serif"/>
                <a:cs typeface="PT Serif"/>
                <a:sym typeface="PT Serif"/>
              </a:rPr>
              <a:t>d</a:t>
            </a:r>
            <a:r>
              <a:rPr lang="en-US" sz="1400" i="0" u="none" strike="noStrike" cap="none">
                <a:solidFill>
                  <a:srgbClr val="000000"/>
                </a:solidFill>
                <a:latin typeface="PT Serif"/>
                <a:ea typeface="PT Serif"/>
                <a:cs typeface="PT Serif"/>
                <a:sym typeface="PT Serif"/>
              </a:rPr>
              <a:t> passed ticket to Mr. Sheehan for guidance (4.26.22); no reply / action </a:t>
            </a:r>
            <a:r>
              <a:rPr lang="en-US">
                <a:latin typeface="PT Serif"/>
                <a:ea typeface="PT Serif"/>
                <a:cs typeface="PT Serif"/>
                <a:sym typeface="PT Serif"/>
              </a:rPr>
              <a:t>2 months</a:t>
            </a:r>
            <a:endParaRPr>
              <a:latin typeface="PT Serif"/>
              <a:ea typeface="PT Serif"/>
              <a:cs typeface="PT Serif"/>
              <a:sym typeface="PT Serif"/>
            </a:endParaRPr>
          </a:p>
          <a:p>
            <a:pPr marL="457200" marR="0" lvl="0" indent="0" algn="l" rtl="0">
              <a:lnSpc>
                <a:spcPct val="100000"/>
              </a:lnSpc>
              <a:spcBef>
                <a:spcPts val="0"/>
              </a:spcBef>
              <a:spcAft>
                <a:spcPts val="0"/>
              </a:spcAft>
              <a:buNone/>
            </a:pPr>
            <a:r>
              <a:rPr lang="en-US">
                <a:latin typeface="PT Serif"/>
                <a:ea typeface="PT Serif"/>
                <a:cs typeface="PT Serif"/>
                <a:sym typeface="PT Serif"/>
              </a:rPr>
              <a:t>      </a:t>
            </a:r>
            <a:r>
              <a:rPr lang="en-US">
                <a:solidFill>
                  <a:srgbClr val="002B4F"/>
                </a:solidFill>
                <a:latin typeface="PT Serif"/>
                <a:ea typeface="PT Serif"/>
                <a:cs typeface="PT Serif"/>
                <a:sym typeface="PT Serif"/>
              </a:rPr>
              <a:t>Do we just move on to VA 508 waiver request?</a:t>
            </a:r>
            <a:endParaRPr sz="1400" i="0" u="none" strike="noStrike" cap="none">
              <a:solidFill>
                <a:srgbClr val="002B4F"/>
              </a:solidFill>
              <a:latin typeface="PT Serif"/>
              <a:ea typeface="PT Serif"/>
              <a:cs typeface="PT Serif"/>
              <a:sym typeface="PT Serif"/>
            </a:endParaRPr>
          </a:p>
          <a:p>
            <a:pPr marL="285750" marR="0" lvl="0" indent="-285750" algn="l" rtl="0">
              <a:lnSpc>
                <a:spcPct val="100000"/>
              </a:lnSpc>
              <a:spcBef>
                <a:spcPts val="0"/>
              </a:spcBef>
              <a:spcAft>
                <a:spcPts val="0"/>
              </a:spcAft>
              <a:buClr>
                <a:schemeClr val="accent2"/>
              </a:buClr>
              <a:buSzPts val="1050"/>
              <a:buFont typeface="PT Serif"/>
              <a:buChar char="▪"/>
            </a:pPr>
            <a:r>
              <a:rPr lang="en-US" sz="1400" i="0" u="none" strike="noStrike" cap="none">
                <a:solidFill>
                  <a:srgbClr val="000000"/>
                </a:solidFill>
                <a:latin typeface="PT Serif"/>
                <a:ea typeface="PT Serif"/>
                <a:cs typeface="PT Serif"/>
                <a:sym typeface="PT Serif"/>
              </a:rPr>
              <a:t>Awaiting Spanish translation; need c</a:t>
            </a:r>
            <a:r>
              <a:rPr lang="en-US">
                <a:latin typeface="PT Serif"/>
                <a:ea typeface="PT Serif"/>
                <a:cs typeface="PT Serif"/>
                <a:sym typeface="PT Serif"/>
              </a:rPr>
              <a:t>larity on if we should wait for opt-in to be built for translation - Carl</a:t>
            </a:r>
            <a:r>
              <a:rPr lang="en-US" sz="1400" i="0" u="none" strike="noStrike" cap="none">
                <a:solidFill>
                  <a:srgbClr val="000000"/>
                </a:solidFill>
                <a:latin typeface="PT Serif"/>
                <a:ea typeface="PT Serif"/>
                <a:cs typeface="PT Serif"/>
                <a:sym typeface="PT Serif"/>
              </a:rPr>
              <a:t> (</a:t>
            </a:r>
            <a:r>
              <a:rPr lang="en-US">
                <a:latin typeface="PT Serif"/>
                <a:ea typeface="PT Serif"/>
                <a:cs typeface="PT Serif"/>
                <a:sym typeface="PT Serif"/>
              </a:rPr>
              <a:t>5.17.22</a:t>
            </a:r>
            <a:r>
              <a:rPr lang="en-US" sz="1400" i="0" u="none" strike="noStrike" cap="none">
                <a:solidFill>
                  <a:srgbClr val="000000"/>
                </a:solidFill>
                <a:latin typeface="PT Serif"/>
                <a:ea typeface="PT Serif"/>
                <a:cs typeface="PT Serif"/>
                <a:sym typeface="PT Serif"/>
              </a:rPr>
              <a:t>)</a:t>
            </a:r>
            <a:endParaRPr sz="1400" i="0" u="none" strike="noStrike" cap="none">
              <a:solidFill>
                <a:srgbClr val="000000"/>
              </a:solidFill>
              <a:latin typeface="PT Serif"/>
              <a:ea typeface="PT Serif"/>
              <a:cs typeface="PT Serif"/>
              <a:sym typeface="PT Serif"/>
            </a:endParaRPr>
          </a:p>
        </p:txBody>
      </p:sp>
      <p:sp>
        <p:nvSpPr>
          <p:cNvPr id="628" name="Google Shape;628;p63"/>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pic>
        <p:nvPicPr>
          <p:cNvPr id="629" name="Google Shape;629;p63"/>
          <p:cNvPicPr preferRelativeResize="0"/>
          <p:nvPr/>
        </p:nvPicPr>
        <p:blipFill>
          <a:blip r:embed="rId13">
            <a:alphaModFix/>
          </a:blip>
          <a:stretch>
            <a:fillRect/>
          </a:stretch>
        </p:blipFill>
        <p:spPr>
          <a:xfrm>
            <a:off x="9427381" y="4017181"/>
            <a:ext cx="652437" cy="652437"/>
          </a:xfrm>
          <a:prstGeom prst="rect">
            <a:avLst/>
          </a:prstGeom>
          <a:noFill/>
          <a:ln>
            <a:noFill/>
          </a:ln>
        </p:spPr>
      </p:pic>
      <p:pic>
        <p:nvPicPr>
          <p:cNvPr id="630" name="Google Shape;630;p63"/>
          <p:cNvPicPr preferRelativeResize="0"/>
          <p:nvPr/>
        </p:nvPicPr>
        <p:blipFill>
          <a:blip r:embed="rId13">
            <a:alphaModFix/>
          </a:blip>
          <a:stretch>
            <a:fillRect/>
          </a:stretch>
        </p:blipFill>
        <p:spPr>
          <a:xfrm flipH="1">
            <a:off x="2112181" y="4017181"/>
            <a:ext cx="652437" cy="6524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4"/>
        <p:cNvGrpSpPr/>
        <p:nvPr/>
      </p:nvGrpSpPr>
      <p:grpSpPr>
        <a:xfrm>
          <a:off x="0" y="0"/>
          <a:ext cx="0" cy="0"/>
          <a:chOff x="0" y="0"/>
          <a:chExt cx="0" cy="0"/>
        </a:xfrm>
      </p:grpSpPr>
      <p:sp>
        <p:nvSpPr>
          <p:cNvPr id="635" name="Google Shape;635;p64"/>
          <p:cNvSpPr txBox="1">
            <a:spLocks noGrp="1"/>
          </p:cNvSpPr>
          <p:nvPr>
            <p:ph type="title"/>
          </p:nvPr>
        </p:nvSpPr>
        <p:spPr>
          <a:xfrm>
            <a:off x="302632" y="372559"/>
            <a:ext cx="8057103"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Blockers for 1095-B launch</a:t>
            </a:r>
            <a:endParaRPr/>
          </a:p>
        </p:txBody>
      </p:sp>
      <p:graphicFrame>
        <p:nvGraphicFramePr>
          <p:cNvPr id="636" name="Google Shape;636;p64"/>
          <p:cNvGraphicFramePr/>
          <p:nvPr/>
        </p:nvGraphicFramePr>
        <p:xfrm>
          <a:off x="407023" y="1041535"/>
          <a:ext cx="3000000" cy="3000000"/>
        </p:xfrm>
        <a:graphic>
          <a:graphicData uri="http://schemas.openxmlformats.org/drawingml/2006/table">
            <a:tbl>
              <a:tblPr>
                <a:noFill/>
                <a:tableStyleId>{7B765B4A-F441-40A2-A9D9-62E757BFCD86}</a:tableStyleId>
              </a:tblPr>
              <a:tblGrid>
                <a:gridCol w="1102725">
                  <a:extLst>
                    <a:ext uri="{9D8B030D-6E8A-4147-A177-3AD203B41FA5}">
                      <a16:colId xmlns:a16="http://schemas.microsoft.com/office/drawing/2014/main" val="20000"/>
                    </a:ext>
                  </a:extLst>
                </a:gridCol>
                <a:gridCol w="1337250">
                  <a:extLst>
                    <a:ext uri="{9D8B030D-6E8A-4147-A177-3AD203B41FA5}">
                      <a16:colId xmlns:a16="http://schemas.microsoft.com/office/drawing/2014/main" val="20001"/>
                    </a:ext>
                  </a:extLst>
                </a:gridCol>
                <a:gridCol w="3656775">
                  <a:extLst>
                    <a:ext uri="{9D8B030D-6E8A-4147-A177-3AD203B41FA5}">
                      <a16:colId xmlns:a16="http://schemas.microsoft.com/office/drawing/2014/main" val="20002"/>
                    </a:ext>
                  </a:extLst>
                </a:gridCol>
                <a:gridCol w="1086575">
                  <a:extLst>
                    <a:ext uri="{9D8B030D-6E8A-4147-A177-3AD203B41FA5}">
                      <a16:colId xmlns:a16="http://schemas.microsoft.com/office/drawing/2014/main" val="20003"/>
                    </a:ext>
                  </a:extLst>
                </a:gridCol>
                <a:gridCol w="62687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BLOCKER</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9000">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2"/>
                          </a:solidFill>
                          <a:latin typeface="Source Sans Pro SemiBold"/>
                          <a:ea typeface="Source Sans Pro SemiBold"/>
                          <a:cs typeface="Source Sans Pro SemiBold"/>
                          <a:sym typeface="Source Sans Pro SemiBold"/>
                        </a:rPr>
                        <a:t>Legal review</a:t>
                      </a:r>
                      <a:endParaRPr sz="1200" b="0" u="none" strike="noStrike" cap="none">
                        <a:solidFill>
                          <a:schemeClr val="dk2"/>
                        </a:solidFill>
                        <a:latin typeface="Source Sans Pro SemiBold"/>
                        <a:ea typeface="Source Sans Pro SemiBold"/>
                        <a:cs typeface="Source Sans Pro SemiBold"/>
                        <a:sym typeface="Source Sans Pro SemiBold"/>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Noto Sans Symbols"/>
                        <a:buChar char="▪"/>
                      </a:pPr>
                      <a:r>
                        <a:rPr lang="en-US" sz="1200" u="none" strike="noStrike" cap="none">
                          <a:solidFill>
                            <a:schemeClr val="dk2"/>
                          </a:solidFill>
                          <a:latin typeface="Source Sans Pro"/>
                          <a:ea typeface="Source Sans Pro"/>
                          <a:cs typeface="Source Sans Pro"/>
                          <a:sym typeface="Source Sans Pro"/>
                        </a:rPr>
                        <a:t>Business Owner is seeking a POC with the Office of General Counsel to understand requirements for legal review and timeline</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MVP is approved, opt-in is still in review</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chemeClr val="dk2"/>
                          </a:solidFill>
                        </a:rPr>
                        <a:t>Team received PDF from IRS, but PDF is still not accessible once it is populated with data</a:t>
                      </a:r>
                      <a:endParaRPr sz="1200" b="0" i="0" u="none" strike="noStrike" cap="none">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rPr>
                        <a:t>Team is awaiting further word from 508 office</a:t>
                      </a:r>
                      <a:endParaRPr sz="1200" b="0" i="0" u="none" strike="noStrike" cap="none">
                        <a:solidFill>
                          <a:schemeClr val="dk2"/>
                        </a:solidFill>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37" name="Google Shape;637;p64"/>
          <p:cNvSpPr/>
          <p:nvPr/>
        </p:nvSpPr>
        <p:spPr>
          <a:xfrm>
            <a:off x="7739276" y="1627427"/>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8" name="Google Shape;638;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16</a:t>
            </a:fld>
            <a:endParaRPr>
              <a:latin typeface="Source Sans Pro"/>
              <a:ea typeface="Source Sans Pro"/>
              <a:cs typeface="Source Sans Pro"/>
              <a:sym typeface="Source Sans Pro"/>
            </a:endParaRPr>
          </a:p>
        </p:txBody>
      </p:sp>
      <p:sp>
        <p:nvSpPr>
          <p:cNvPr id="639" name="Google Shape;639;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640" name="Google Shape;640;p64"/>
          <p:cNvSpPr/>
          <p:nvPr/>
        </p:nvSpPr>
        <p:spPr>
          <a:xfrm>
            <a:off x="7739276" y="2341008"/>
            <a:ext cx="176721" cy="18341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1" name="Google Shape;641;p64"/>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5"/>
        <p:cNvGrpSpPr/>
        <p:nvPr/>
      </p:nvGrpSpPr>
      <p:grpSpPr>
        <a:xfrm>
          <a:off x="0" y="0"/>
          <a:ext cx="0" cy="0"/>
          <a:chOff x="0" y="0"/>
          <a:chExt cx="0" cy="0"/>
        </a:xfrm>
      </p:grpSpPr>
      <p:sp>
        <p:nvSpPr>
          <p:cNvPr id="646" name="Google Shape;646;p65"/>
          <p:cNvSpPr txBox="1">
            <a:spLocks noGrp="1"/>
          </p:cNvSpPr>
          <p:nvPr>
            <p:ph type="title"/>
          </p:nvPr>
        </p:nvSpPr>
        <p:spPr>
          <a:xfrm>
            <a:off x="252781" y="372559"/>
            <a:ext cx="11889369" cy="6131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1095-B Remaining actions, with external dependencies</a:t>
            </a:r>
            <a:endParaRPr/>
          </a:p>
        </p:txBody>
      </p:sp>
      <p:sp>
        <p:nvSpPr>
          <p:cNvPr id="647" name="Google Shape;647;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graphicFrame>
        <p:nvGraphicFramePr>
          <p:cNvPr id="648" name="Google Shape;648;p65"/>
          <p:cNvGraphicFramePr/>
          <p:nvPr/>
        </p:nvGraphicFramePr>
        <p:xfrm>
          <a:off x="427741" y="938708"/>
          <a:ext cx="3000000" cy="3000000"/>
        </p:xfrm>
        <a:graphic>
          <a:graphicData uri="http://schemas.openxmlformats.org/drawingml/2006/table">
            <a:tbl>
              <a:tblPr>
                <a:noFill/>
                <a:tableStyleId>{7B765B4A-F441-40A2-A9D9-62E757BFCD86}</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ITEM</a:t>
                      </a:r>
                      <a:endParaRPr sz="1100" u="none" strike="noStrike" cap="none"/>
                    </a:p>
                  </a:txBody>
                  <a:tcPr marL="0" marR="91450"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WORK STREAM</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TARGET </a:t>
                      </a:r>
                      <a:endParaRPr sz="1400" u="none" strike="noStrike" cap="none"/>
                    </a:p>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COMPLETE DATE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PREREQUISITE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1690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SemiBold"/>
                          <a:ea typeface="Source Sans Pro SemiBold"/>
                          <a:cs typeface="Source Sans Pro SemiBold"/>
                          <a:sym typeface="Source Sans Pro SemiBold"/>
                        </a:rPr>
                        <a:t>Launch</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marR="0" lvl="0" indent="-104775"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Work with tech to create a vets-website release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End of May</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None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169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UAT</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Follow Collaboration Cycle guidelines for UAT</a:t>
                      </a:r>
                      <a:endParaRPr sz="105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dark launched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Opt-in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Follow up with HEC and Profiles team to ensure opt-in is done</a:t>
                      </a:r>
                      <a:endParaRPr sz="1400" u="none" strike="noStrike" cap="none"/>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sz="1050" u="none" strike="noStrike" cap="none">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April - May</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and Profiles commitment to building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Legal Review</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Tarsha to complete legal review for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March – May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POC name from Tarsha</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Post Launch </a:t>
                      </a:r>
                      <a:endParaRPr sz="1400" u="none" strike="noStrike" cap="none"/>
                    </a:p>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Check- 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Complete Collaboration Cycle milestone to KPIs post launch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 (One month after launch and announcement)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Links from VA.gov pages to 1095-B</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400" u="none" strike="noStrike" cap="none"/>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IA team to have 1095-B page added to navigation and be found in VA.gov search</a:t>
                      </a:r>
                      <a:endParaRPr sz="14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May or later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 plan with Tarsha,  Tracey</a:t>
                      </a:r>
                      <a:endParaRPr sz="1050" u="none" strike="noStrike" cap="none"/>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update strategy</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Align on who will own 1095-B long term, including updating the PDF template each year</a:t>
                      </a:r>
                      <a:endParaRPr sz="10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2"/>
                          </a:solidFill>
                          <a:latin typeface="Source Sans Pro"/>
                          <a:ea typeface="Source Sans Pro"/>
                          <a:cs typeface="Source Sans Pro"/>
                          <a:sym typeface="Source Sans Pro"/>
                        </a:rPr>
                        <a:t>May or later</a:t>
                      </a:r>
                      <a:endParaRPr sz="1050" b="0" i="0"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complete and launched in production</a:t>
                      </a:r>
                      <a:endParaRPr sz="10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Communications to announce launch</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400" u="none" strike="noStrike" cap="none"/>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October - December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communication plan with Tarsha/Tracey</a:t>
                      </a:r>
                      <a:endParaRPr sz="14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49" name="Google Shape;649;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Remaining actions</a:t>
            </a:r>
            <a:endParaRPr sz="1400" b="0" i="0" u="none" strike="noStrike" cap="none">
              <a:solidFill>
                <a:srgbClr val="000000"/>
              </a:solidFill>
              <a:latin typeface="Arial"/>
              <a:ea typeface="Arial"/>
              <a:cs typeface="Arial"/>
              <a:sym typeface="Arial"/>
            </a:endParaRPr>
          </a:p>
        </p:txBody>
      </p:sp>
      <p:sp>
        <p:nvSpPr>
          <p:cNvPr id="650" name="Google Shape;650;p65"/>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656" name="Google Shape;656;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2 DEMO</a:t>
            </a:r>
            <a:endParaRPr/>
          </a:p>
        </p:txBody>
      </p:sp>
      <p:sp>
        <p:nvSpPr>
          <p:cNvPr id="657" name="Google Shape;657;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658" name="Google Shape;658;p6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2"/>
        <p:cNvGrpSpPr/>
        <p:nvPr/>
      </p:nvGrpSpPr>
      <p:grpSpPr>
        <a:xfrm>
          <a:off x="0" y="0"/>
          <a:ext cx="0" cy="0"/>
          <a:chOff x="0" y="0"/>
          <a:chExt cx="0" cy="0"/>
        </a:xfrm>
      </p:grpSpPr>
      <p:sp>
        <p:nvSpPr>
          <p:cNvPr id="663" name="Google Shape;663;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2 Deliverables – Health Hub </a:t>
            </a:r>
            <a:endParaRPr/>
          </a:p>
        </p:txBody>
      </p:sp>
      <p:sp>
        <p:nvSpPr>
          <p:cNvPr id="664" name="Google Shape;664;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19</a:t>
            </a:fld>
            <a:endParaRPr>
              <a:latin typeface="Source Sans Pro"/>
              <a:ea typeface="Source Sans Pro"/>
              <a:cs typeface="Source Sans Pro"/>
              <a:sym typeface="Source Sans Pro"/>
            </a:endParaRPr>
          </a:p>
        </p:txBody>
      </p:sp>
      <p:graphicFrame>
        <p:nvGraphicFramePr>
          <p:cNvPr id="665" name="Google Shape;665;p20"/>
          <p:cNvGraphicFramePr/>
          <p:nvPr/>
        </p:nvGraphicFramePr>
        <p:xfrm>
          <a:off x="431214" y="1030271"/>
          <a:ext cx="3000000" cy="3000000"/>
        </p:xfrm>
        <a:graphic>
          <a:graphicData uri="http://schemas.openxmlformats.org/drawingml/2006/table">
            <a:tbl>
              <a:tblPr>
                <a:noFill/>
                <a:tableStyleId>{7B765B4A-F441-40A2-A9D9-62E757BFCD86}</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3"/>
                        </a:rPr>
                        <a:t>#40688</a:t>
                      </a:r>
                      <a:r>
                        <a:rPr lang="en-US" sz="1000" u="none" strike="noStrike" cap="none">
                          <a:latin typeface="Source Sans Pro"/>
                          <a:ea typeface="Source Sans Pro"/>
                          <a:cs typeface="Source Sans Pro"/>
                          <a:sym typeface="Source Sans Pro"/>
                        </a:rPr>
                        <a:t> Draft Research Activities Plan (d-Rap)</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Research activities plan</a:t>
                      </a:r>
                      <a:endParaRPr sz="1000" b="0" i="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5"/>
                        </a:rPr>
                        <a:t>#</a:t>
                      </a:r>
                      <a:r>
                        <a:rPr lang="en-US" sz="1000" u="sng" strike="noStrike" cap="none">
                          <a:solidFill>
                            <a:schemeClr val="hlink"/>
                          </a:solidFill>
                          <a:latin typeface="Source Sans Pro"/>
                          <a:ea typeface="Source Sans Pro"/>
                          <a:cs typeface="Source Sans Pro"/>
                          <a:sym typeface="Source Sans Pro"/>
                          <a:hlinkClick r:id="rId5"/>
                        </a:rPr>
                        <a:t>40903</a:t>
                      </a:r>
                      <a:r>
                        <a:rPr lang="en-US" sz="1000" u="none" strike="noStrike" cap="none">
                          <a:latin typeface="Source Sans Pro"/>
                          <a:ea typeface="Source Sans Pro"/>
                          <a:cs typeface="Source Sans Pro"/>
                          <a:sym typeface="Source Sans Pro"/>
                        </a:rPr>
                        <a:t> Draft research plan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6"/>
                        </a:rPr>
                        <a:t>Research plan (#1)</a:t>
                      </a:r>
                      <a:endParaRPr sz="1000" u="none" strike="noStrike" cap="none">
                        <a:latin typeface="Source Sans Pro"/>
                        <a:ea typeface="Source Sans Pro"/>
                        <a:cs typeface="Source Sans Pro"/>
                        <a:sym typeface="Source Sans Pro"/>
                      </a:endParaRPr>
                    </a:p>
                    <a:p>
                      <a:pPr marL="120650" marR="0" lvl="0" indent="-95250" algn="l" rtl="0">
                        <a:lnSpc>
                          <a:spcPct val="100000"/>
                        </a:lnSpc>
                        <a:spcBef>
                          <a:spcPts val="0"/>
                        </a:spcBef>
                        <a:spcAft>
                          <a:spcPts val="0"/>
                        </a:spcAft>
                        <a:buClr>
                          <a:srgbClr val="000000"/>
                        </a:buClr>
                        <a:buSzPts val="400"/>
                        <a:buFont typeface="Source Sans Pro"/>
                        <a:buChar char="■"/>
                      </a:pPr>
                      <a:r>
                        <a:rPr lang="en-US" sz="1000" u="sng" strike="noStrike" cap="none">
                          <a:solidFill>
                            <a:schemeClr val="hlink"/>
                          </a:solidFill>
                          <a:latin typeface="Source Sans Pro"/>
                          <a:ea typeface="Source Sans Pro"/>
                          <a:cs typeface="Source Sans Pro"/>
                          <a:sym typeface="Source Sans Pro"/>
                          <a:hlinkClick r:id="rId7"/>
                        </a:rPr>
                        <a:t>Recruitment by cohort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13</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8"/>
                        </a:rPr>
                        <a:t>#</a:t>
                      </a:r>
                      <a:r>
                        <a:rPr lang="en-US" sz="1000" u="sng" strike="noStrike" cap="none">
                          <a:solidFill>
                            <a:schemeClr val="hlink"/>
                          </a:solidFill>
                          <a:latin typeface="Source Sans Pro"/>
                          <a:ea typeface="Source Sans Pro"/>
                          <a:cs typeface="Source Sans Pro"/>
                          <a:sym typeface="Source Sans Pro"/>
                          <a:hlinkClick r:id="rId8"/>
                        </a:rPr>
                        <a:t>40904</a:t>
                      </a:r>
                      <a:r>
                        <a:rPr lang="en-US" sz="1000" u="none" strike="noStrike" cap="none">
                          <a:latin typeface="Source Sans Pro"/>
                          <a:ea typeface="Source Sans Pro"/>
                          <a:cs typeface="Source Sans Pro"/>
                          <a:sym typeface="Source Sans Pro"/>
                        </a:rPr>
                        <a:t> Draft Task list for both hypotheses being tested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 </a:t>
                      </a:r>
                      <a:endParaRPr sz="1000"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6"/>
                        </a:rPr>
                        <a:t>Research plan (#1)</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13</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9"/>
                        </a:rPr>
                        <a:t>#</a:t>
                      </a:r>
                      <a:r>
                        <a:rPr lang="en-US" sz="1000" u="sng" strike="noStrike" cap="none">
                          <a:solidFill>
                            <a:schemeClr val="hlink"/>
                          </a:solidFill>
                          <a:latin typeface="Source Sans Pro"/>
                          <a:ea typeface="Source Sans Pro"/>
                          <a:cs typeface="Source Sans Pro"/>
                          <a:sym typeface="Source Sans Pro"/>
                          <a:hlinkClick r:id="rId9"/>
                        </a:rPr>
                        <a:t>40905</a:t>
                      </a:r>
                      <a:r>
                        <a:rPr lang="en-US" sz="1000" u="none" strike="noStrike" cap="none">
                          <a:latin typeface="Source Sans Pro"/>
                          <a:ea typeface="Source Sans Pro"/>
                          <a:cs typeface="Source Sans Pro"/>
                          <a:sym typeface="Source Sans Pro"/>
                        </a:rPr>
                        <a:t> Develop IA Tree Test diagrams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0"/>
                        </a:rPr>
                        <a:t>IA Tree (H0, H1)</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13</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1"/>
                        </a:rPr>
                        <a:t>#</a:t>
                      </a:r>
                      <a:r>
                        <a:rPr lang="en-US" sz="1000" u="sng" strike="noStrike" cap="none">
                          <a:solidFill>
                            <a:schemeClr val="hlink"/>
                          </a:solidFill>
                          <a:latin typeface="Source Sans Pro"/>
                          <a:ea typeface="Source Sans Pro"/>
                          <a:cs typeface="Source Sans Pro"/>
                          <a:sym typeface="Source Sans Pro"/>
                          <a:hlinkClick r:id="rId11"/>
                        </a:rPr>
                        <a:t>40901</a:t>
                      </a:r>
                      <a:r>
                        <a:rPr lang="en-US" sz="1000" u="none" strike="noStrike" cap="none">
                          <a:latin typeface="Source Sans Pro"/>
                          <a:ea typeface="Source Sans Pro"/>
                          <a:cs typeface="Source Sans Pro"/>
                          <a:sym typeface="Source Sans Pro"/>
                        </a:rPr>
                        <a:t> Draft current Experience Map (skeleton)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a:latin typeface="Source Sans Pro"/>
                          <a:ea typeface="Source Sans Pro"/>
                          <a:cs typeface="Source Sans Pro"/>
                          <a:sym typeface="Source Sans Pro"/>
                        </a:rPr>
                        <a:t>Demo deck p. 11</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2"/>
                        </a:rPr>
                        <a:t>#</a:t>
                      </a:r>
                      <a:r>
                        <a:rPr lang="en-US" sz="1000" u="sng" strike="noStrike" cap="none">
                          <a:solidFill>
                            <a:schemeClr val="hlink"/>
                          </a:solidFill>
                          <a:latin typeface="Source Sans Pro"/>
                          <a:ea typeface="Source Sans Pro"/>
                          <a:cs typeface="Source Sans Pro"/>
                          <a:sym typeface="Source Sans Pro"/>
                          <a:hlinkClick r:id="rId12"/>
                        </a:rPr>
                        <a:t>40610</a:t>
                      </a:r>
                      <a:r>
                        <a:rPr lang="en-US" sz="1000" u="none" strike="noStrike" cap="none">
                          <a:latin typeface="Source Sans Pro"/>
                          <a:ea typeface="Source Sans Pro"/>
                          <a:cs typeface="Source Sans Pro"/>
                          <a:sym typeface="Source Sans Pro"/>
                        </a:rPr>
                        <a:t> Conduct business partner discovery, part 2</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Samara Strauss</a:t>
                      </a:r>
                      <a:endParaRPr sz="1000" u="none" strike="noStrike" cap="none">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4"/>
                        </a:rPr>
                        <a:t>Mikki Northius</a:t>
                      </a:r>
                      <a:endParaRPr sz="1000" u="none" strike="noStrike" cap="none">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5"/>
                        </a:rPr>
                        <a:t>Beth Potts</a:t>
                      </a:r>
                      <a:endParaRPr sz="1000" u="none" strike="noStrike" cap="none">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rgbClr val="000000"/>
                        </a:buClr>
                        <a:buSzPts val="1000"/>
                        <a:buFont typeface="Source Sans Pro"/>
                        <a:buChar char="▪"/>
                      </a:pPr>
                      <a:r>
                        <a:rPr lang="en-US" sz="1000" u="sng" strike="noStrike" cap="none">
                          <a:solidFill>
                            <a:schemeClr val="hlink"/>
                          </a:solidFill>
                          <a:latin typeface="Source Sans Pro"/>
                          <a:ea typeface="Source Sans Pro"/>
                          <a:cs typeface="Source Sans Pro"/>
                          <a:sym typeface="Source Sans Pro"/>
                          <a:hlinkClick r:id="rId16"/>
                        </a:rPr>
                        <a:t>Jeff Barnes</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12</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7"/>
                        </a:rPr>
                        <a:t>#</a:t>
                      </a:r>
                      <a:r>
                        <a:rPr lang="en-US" sz="1000" u="sng" strike="noStrike" cap="none">
                          <a:solidFill>
                            <a:schemeClr val="hlink"/>
                          </a:solidFill>
                          <a:latin typeface="Source Sans Pro"/>
                          <a:ea typeface="Source Sans Pro"/>
                          <a:cs typeface="Source Sans Pro"/>
                          <a:sym typeface="Source Sans Pro"/>
                          <a:hlinkClick r:id="rId17"/>
                        </a:rPr>
                        <a:t>40906</a:t>
                      </a:r>
                      <a:r>
                        <a:rPr lang="en-US" sz="1000" u="none" strike="noStrike" cap="none">
                          <a:latin typeface="Source Sans Pro"/>
                          <a:ea typeface="Source Sans Pro"/>
                          <a:cs typeface="Source Sans Pro"/>
                          <a:sym typeface="Source Sans Pro"/>
                        </a:rPr>
                        <a:t> Synthesize business partner discovery (round 1 &amp; 2)</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8"/>
                        </a:rPr>
                        <a:t>Bus partner discovery synthesis</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66" name="Google Shape;666;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2 Deliverables</a:t>
            </a:r>
            <a:endParaRPr sz="1800" b="0" i="0" u="none" strike="noStrike" cap="none">
              <a:solidFill>
                <a:schemeClr val="dk1"/>
              </a:solidFill>
              <a:latin typeface="Calibri"/>
              <a:ea typeface="Calibri"/>
              <a:cs typeface="Calibri"/>
              <a:sym typeface="Calibri"/>
            </a:endParaRPr>
          </a:p>
        </p:txBody>
      </p:sp>
      <p:sp>
        <p:nvSpPr>
          <p:cNvPr id="667" name="Google Shape;667;p2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2" name="Google Shape;192;p55"/>
          <p:cNvSpPr txBox="1"/>
          <p:nvPr/>
        </p:nvSpPr>
        <p:spPr>
          <a:xfrm>
            <a:off x="5637660" y="1716674"/>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l="25632" t="13823" r="25632" b="26974"/>
          <a:stretch/>
        </p:blipFill>
        <p:spPr>
          <a:xfrm>
            <a:off x="2136127" y="2148840"/>
            <a:ext cx="891768" cy="891768"/>
          </a:xfrm>
          <a:prstGeom prst="ellipse">
            <a:avLst/>
          </a:prstGeom>
          <a:noFill/>
          <a:ln>
            <a:noFill/>
          </a:ln>
        </p:spPr>
      </p:pic>
      <p:pic>
        <p:nvPicPr>
          <p:cNvPr id="195" name="Google Shape;195;p55"/>
          <p:cNvPicPr preferRelativeResize="0"/>
          <p:nvPr/>
        </p:nvPicPr>
        <p:blipFill rotWithShape="1">
          <a:blip r:embed="rId4">
            <a:alphaModFix/>
          </a:blip>
          <a:srcRect t="11610" b="16390"/>
          <a:stretch/>
        </p:blipFill>
        <p:spPr>
          <a:xfrm>
            <a:off x="3886200" y="2148840"/>
            <a:ext cx="891768" cy="891768"/>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2139644" y="4535323"/>
            <a:ext cx="900063" cy="900063"/>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7642085" y="2150698"/>
            <a:ext cx="900063" cy="900063"/>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9193566" y="2117001"/>
            <a:ext cx="900063" cy="900063"/>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10754084" y="2121123"/>
            <a:ext cx="906673" cy="906673"/>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7644384" y="4535424"/>
            <a:ext cx="906673" cy="906673"/>
          </a:xfrm>
          <a:prstGeom prst="ellipse">
            <a:avLst/>
          </a:prstGeom>
          <a:noFill/>
          <a:ln>
            <a:noFill/>
          </a:ln>
        </p:spPr>
      </p:pic>
      <p:pic>
        <p:nvPicPr>
          <p:cNvPr id="201" name="Google Shape;201;p55"/>
          <p:cNvPicPr preferRelativeResize="0"/>
          <p:nvPr/>
        </p:nvPicPr>
        <p:blipFill rotWithShape="1">
          <a:blip r:embed="rId10">
            <a:alphaModFix/>
          </a:blip>
          <a:srcRect/>
          <a:stretch/>
        </p:blipFill>
        <p:spPr>
          <a:xfrm>
            <a:off x="9189720" y="4535424"/>
            <a:ext cx="906673" cy="906673"/>
          </a:xfrm>
          <a:prstGeom prst="ellipse">
            <a:avLst/>
          </a:prstGeom>
          <a:noFill/>
          <a:ln>
            <a:noFill/>
          </a:ln>
        </p:spPr>
      </p:pic>
      <p:sp>
        <p:nvSpPr>
          <p:cNvPr id="202" name="Google Shape;202;p55"/>
          <p:cNvSpPr txBox="1"/>
          <p:nvPr/>
        </p:nvSpPr>
        <p:spPr>
          <a:xfrm>
            <a:off x="2131133"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Jordan White</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Dallas, TX</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Product Manager</a:t>
            </a:r>
            <a:endParaRPr sz="1100" b="0" i="0" u="none" strike="noStrike" cap="non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3847615"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 Director</a:t>
            </a:r>
            <a:endParaRPr sz="1100" b="0" i="0" u="none" strike="noStrike" cap="none">
              <a:solidFill>
                <a:schemeClr val="dk2"/>
              </a:solidFill>
              <a:latin typeface="Source Sans Pro"/>
              <a:ea typeface="Source Sans Pro"/>
              <a:cs typeface="Source Sans Pro"/>
              <a:sym typeface="Source Sans Pro"/>
            </a:endParaRPr>
          </a:p>
        </p:txBody>
      </p:sp>
      <p:sp>
        <p:nvSpPr>
          <p:cNvPr id="210" name="Google Shape;210;p55"/>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11" name="Google Shape;211;p55"/>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12" name="Google Shape;212;p55"/>
          <p:cNvCxnSpPr/>
          <p:nvPr/>
        </p:nvCxnSpPr>
        <p:spPr>
          <a:xfrm>
            <a:off x="7108793" y="1366372"/>
            <a:ext cx="14242" cy="5043896"/>
          </a:xfrm>
          <a:prstGeom prst="straightConnector1">
            <a:avLst/>
          </a:prstGeom>
          <a:noFill/>
          <a:ln w="12700" cap="flat" cmpd="sng">
            <a:solidFill>
              <a:srgbClr val="C7C7C7"/>
            </a:solidFill>
            <a:prstDash val="solid"/>
            <a:miter lim="800000"/>
            <a:headEnd type="none" w="sm" len="sm"/>
            <a:tailEnd type="none" w="sm" len="sm"/>
          </a:ln>
        </p:spPr>
      </p:cxnSp>
      <p:sp>
        <p:nvSpPr>
          <p:cNvPr id="213" name="Google Shape;213;p55"/>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Munish Sikka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Washington DC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pic>
        <p:nvPicPr>
          <p:cNvPr id="214" name="Google Shape;214;p55"/>
          <p:cNvPicPr preferRelativeResize="0"/>
          <p:nvPr/>
        </p:nvPicPr>
        <p:blipFill rotWithShape="1">
          <a:blip r:embed="rId11">
            <a:alphaModFix/>
          </a:blip>
          <a:srcRect l="14184" t="16337" r="8959" b="12605"/>
          <a:stretch/>
        </p:blipFill>
        <p:spPr>
          <a:xfrm>
            <a:off x="447147" y="2148419"/>
            <a:ext cx="891768" cy="920424"/>
          </a:xfrm>
          <a:prstGeom prst="flowChartConnector">
            <a:avLst/>
          </a:prstGeom>
          <a:noFill/>
          <a:ln>
            <a:noFill/>
          </a:ln>
        </p:spPr>
      </p:pic>
      <p:pic>
        <p:nvPicPr>
          <p:cNvPr id="215" name="Google Shape;215;p55" descr="A person with a beard&#10;&#10;Description automatically generated with low confidence"/>
          <p:cNvPicPr preferRelativeResize="0"/>
          <p:nvPr/>
        </p:nvPicPr>
        <p:blipFill rotWithShape="1">
          <a:blip r:embed="rId12">
            <a:alphaModFix/>
          </a:blip>
          <a:srcRect l="14160" r="14004"/>
          <a:stretch/>
        </p:blipFill>
        <p:spPr>
          <a:xfrm>
            <a:off x="10753344" y="4535424"/>
            <a:ext cx="880529" cy="908764"/>
          </a:xfrm>
          <a:prstGeom prst="flowChartConnector">
            <a:avLst/>
          </a:prstGeom>
          <a:noFill/>
          <a:ln>
            <a:noFill/>
          </a:ln>
        </p:spPr>
      </p:pic>
      <p:sp>
        <p:nvSpPr>
          <p:cNvPr id="216" name="Google Shape;216;p55"/>
          <p:cNvSpPr txBox="1"/>
          <p:nvPr/>
        </p:nvSpPr>
        <p:spPr>
          <a:xfrm>
            <a:off x="10753343" y="5577840"/>
            <a:ext cx="1127677" cy="3231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i="0" u="none" strike="noStrike" cap="none">
                <a:solidFill>
                  <a:schemeClr val="dk2"/>
                </a:solidFill>
                <a:latin typeface="PT Serif"/>
                <a:ea typeface="PT Serif"/>
                <a:cs typeface="PT Serif"/>
                <a:sym typeface="PT Serif"/>
              </a:rPr>
              <a:t>Travis Hoffmann</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217" name="Google Shape;217;p55"/>
          <p:cNvSpPr txBox="1"/>
          <p:nvPr/>
        </p:nvSpPr>
        <p:spPr>
          <a:xfrm>
            <a:off x="5590936" y="3183700"/>
            <a:ext cx="151785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8" name="Google Shape;218;p55" descr="A person with a beard&#10;&#10;Description automatically generated with low confidence"/>
          <p:cNvPicPr preferRelativeResize="0"/>
          <p:nvPr/>
        </p:nvPicPr>
        <p:blipFill rotWithShape="1">
          <a:blip r:embed="rId13">
            <a:alphaModFix/>
          </a:blip>
          <a:srcRect r="213" b="21596"/>
          <a:stretch/>
        </p:blipFill>
        <p:spPr>
          <a:xfrm>
            <a:off x="5602138" y="2150428"/>
            <a:ext cx="900063" cy="942943"/>
          </a:xfrm>
          <a:prstGeom prst="flowChartConnector">
            <a:avLst/>
          </a:prstGeom>
          <a:noFill/>
          <a:ln>
            <a:noFill/>
          </a:ln>
        </p:spPr>
      </p:pic>
      <p:pic>
        <p:nvPicPr>
          <p:cNvPr id="219" name="Google Shape;219;p55" descr="A person wearing sunglasses&#10;&#10;Description automatically generated with medium confidence"/>
          <p:cNvPicPr preferRelativeResize="0"/>
          <p:nvPr/>
        </p:nvPicPr>
        <p:blipFill rotWithShape="1">
          <a:blip r:embed="rId14">
            <a:alphaModFix/>
          </a:blip>
          <a:srcRect/>
          <a:stretch/>
        </p:blipFill>
        <p:spPr>
          <a:xfrm>
            <a:off x="3885409" y="4533836"/>
            <a:ext cx="841059" cy="910240"/>
          </a:xfrm>
          <a:prstGeom prst="flowChartConnector">
            <a:avLst/>
          </a:prstGeom>
          <a:noFill/>
          <a:ln>
            <a:noFill/>
          </a:ln>
        </p:spPr>
      </p:pic>
      <p:pic>
        <p:nvPicPr>
          <p:cNvPr id="220" name="Google Shape;220;p55" descr="A picture containing person, person&#10;&#10;Description automatically generated"/>
          <p:cNvPicPr preferRelativeResize="0"/>
          <p:nvPr/>
        </p:nvPicPr>
        <p:blipFill rotWithShape="1">
          <a:blip r:embed="rId15">
            <a:alphaModFix/>
          </a:blip>
          <a:srcRect l="13915" r="13416" b="48591"/>
          <a:stretch/>
        </p:blipFill>
        <p:spPr>
          <a:xfrm>
            <a:off x="448056" y="4535424"/>
            <a:ext cx="1024121" cy="937158"/>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1"/>
        <p:cNvGrpSpPr/>
        <p:nvPr/>
      </p:nvGrpSpPr>
      <p:grpSpPr>
        <a:xfrm>
          <a:off x="0" y="0"/>
          <a:ext cx="0" cy="0"/>
          <a:chOff x="0" y="0"/>
          <a:chExt cx="0" cy="0"/>
        </a:xfrm>
      </p:grpSpPr>
      <p:sp>
        <p:nvSpPr>
          <p:cNvPr id="672" name="Google Shape;672;g127d9e567cc_1_85"/>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2 Deliverables – 1095-B </a:t>
            </a:r>
            <a:endParaRPr/>
          </a:p>
        </p:txBody>
      </p:sp>
      <p:sp>
        <p:nvSpPr>
          <p:cNvPr id="673" name="Google Shape;673;g127d9e567cc_1_85"/>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20</a:t>
            </a:fld>
            <a:endParaRPr>
              <a:latin typeface="Source Sans Pro"/>
              <a:ea typeface="Source Sans Pro"/>
              <a:cs typeface="Source Sans Pro"/>
              <a:sym typeface="Source Sans Pro"/>
            </a:endParaRPr>
          </a:p>
        </p:txBody>
      </p:sp>
      <p:graphicFrame>
        <p:nvGraphicFramePr>
          <p:cNvPr id="674" name="Google Shape;674;g127d9e567cc_1_85"/>
          <p:cNvGraphicFramePr/>
          <p:nvPr/>
        </p:nvGraphicFramePr>
        <p:xfrm>
          <a:off x="431214" y="1030271"/>
          <a:ext cx="3000000" cy="3000000"/>
        </p:xfrm>
        <a:graphic>
          <a:graphicData uri="http://schemas.openxmlformats.org/drawingml/2006/table">
            <a:tbl>
              <a:tblPr>
                <a:noFill/>
                <a:tableStyleId>{7B765B4A-F441-40A2-A9D9-62E757BFCD86}</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3"/>
                        </a:rPr>
                        <a:t>#40455 </a:t>
                      </a:r>
                      <a:r>
                        <a:rPr lang="en-US" sz="1000" b="0" i="0" u="none" strike="noStrike" cap="none">
                          <a:solidFill>
                            <a:schemeClr val="dk1"/>
                          </a:solidFill>
                          <a:latin typeface="Source Sans Pro"/>
                          <a:ea typeface="Source Sans Pro"/>
                          <a:cs typeface="Source Sans Pro"/>
                          <a:sym typeface="Source Sans Pro"/>
                        </a:rPr>
                        <a:t> PM team to f/u on HEC legal review</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r>
                        <a:rPr lang="en-US" sz="1000" b="0" i="0" strike="noStrike" cap="none">
                          <a:latin typeface="Source Sans Pro"/>
                          <a:ea typeface="Source Sans Pro"/>
                          <a:cs typeface="Source Sans Pro"/>
                          <a:sym typeface="Source Sans Pro"/>
                        </a:rPr>
                        <a:t> </a:t>
                      </a:r>
                      <a:endParaRPr sz="1000" b="0" i="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5"/>
                        </a:rPr>
                        <a:t>#40454 </a:t>
                      </a:r>
                      <a:r>
                        <a:rPr lang="en-US" sz="1000" b="0" i="0" u="none" strike="noStrike" cap="none">
                          <a:solidFill>
                            <a:schemeClr val="dk1"/>
                          </a:solidFill>
                          <a:latin typeface="Source Sans Pro"/>
                          <a:ea typeface="Source Sans Pro"/>
                          <a:cs typeface="Source Sans Pro"/>
                          <a:sym typeface="Source Sans Pro"/>
                        </a:rPr>
                        <a:t> PM to f/u w/ VA-PO on HEC documents being translated into Spanish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6"/>
                        </a:rPr>
                        <a:t>#39723 </a:t>
                      </a:r>
                      <a:r>
                        <a:rPr lang="en-US" sz="1000" b="0" i="0" u="none" strike="noStrike" cap="none">
                          <a:solidFill>
                            <a:schemeClr val="dk1"/>
                          </a:solidFill>
                          <a:latin typeface="Source Sans Pro"/>
                          <a:ea typeface="Source Sans Pro"/>
                          <a:cs typeface="Source Sans Pro"/>
                          <a:sym typeface="Source Sans Pro"/>
                        </a:rPr>
                        <a:t> PM team to f/u on VA Notify ticket for opt-in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7"/>
                        </a:rPr>
                        <a:t>#CMDMRP-2269</a:t>
                      </a:r>
                      <a:endParaRPr sz="1000" b="0" i="0" u="none" strike="noStrike" cap="none">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8"/>
                        </a:rPr>
                        <a:t>#39722</a:t>
                      </a:r>
                      <a:r>
                        <a:rPr lang="en-US" sz="1000" b="0" i="0" u="none" strike="noStrike" cap="none">
                          <a:solidFill>
                            <a:schemeClr val="dk1"/>
                          </a:solidFill>
                          <a:latin typeface="Source Sans Pro"/>
                          <a:ea typeface="Source Sans Pro"/>
                          <a:cs typeface="Source Sans Pro"/>
                          <a:sym typeface="Source Sans Pro"/>
                        </a:rPr>
                        <a:t>  PM to f/u on VA 508 accessibility support ticket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9"/>
                        </a:rPr>
                        <a:t>YourIT # RITM6608047</a:t>
                      </a:r>
                      <a:endParaRPr sz="1000" b="0" i="0" u="none" strike="noStrike" cap="none">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0"/>
                        </a:rPr>
                        <a:t>#38351 </a:t>
                      </a:r>
                      <a:r>
                        <a:rPr lang="en-US" sz="1000" b="0" i="0" u="none" strike="noStrike" cap="none">
                          <a:solidFill>
                            <a:schemeClr val="dk1"/>
                          </a:solidFill>
                          <a:latin typeface="Source Sans Pro"/>
                          <a:ea typeface="Source Sans Pro"/>
                          <a:cs typeface="Source Sans Pro"/>
                          <a:sym typeface="Source Sans Pro"/>
                        </a:rPr>
                        <a:t> Collaboration cycle: Staging review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10"/>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1"/>
                        </a:rPr>
                        <a:t>#36175 </a:t>
                      </a:r>
                      <a:r>
                        <a:rPr lang="en-US" sz="1000" b="0" i="0" u="none" strike="noStrike" cap="none">
                          <a:solidFill>
                            <a:schemeClr val="dk1"/>
                          </a:solidFill>
                          <a:latin typeface="Source Sans Pro"/>
                          <a:ea typeface="Source Sans Pro"/>
                          <a:cs typeface="Source Sans Pro"/>
                          <a:sym typeface="Source Sans Pro"/>
                        </a:rPr>
                        <a:t> Collaboration cycle: Analytics implementation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11"/>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2"/>
                        </a:rPr>
                        <a:t>#38387</a:t>
                      </a:r>
                      <a:r>
                        <a:rPr lang="en-US" sz="1000" b="0" i="0" u="none" strike="noStrike" cap="none">
                          <a:solidFill>
                            <a:schemeClr val="dk1"/>
                          </a:solidFill>
                          <a:latin typeface="Source Sans Pro"/>
                          <a:ea typeface="Source Sans Pro"/>
                          <a:cs typeface="Source Sans Pro"/>
                          <a:sym typeface="Source Sans Pro"/>
                        </a:rPr>
                        <a:t>  1095-B Team staging review accessibility checklist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12"/>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17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5" name="Google Shape;675;g127d9e567cc_1_85"/>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2 Deliverables</a:t>
            </a:r>
            <a:endParaRPr sz="1800" b="0" i="0" u="none" strike="noStrike" cap="none">
              <a:solidFill>
                <a:schemeClr val="dk1"/>
              </a:solidFill>
              <a:latin typeface="Calibri"/>
              <a:ea typeface="Calibri"/>
              <a:cs typeface="Calibri"/>
              <a:sym typeface="Calibri"/>
            </a:endParaRPr>
          </a:p>
        </p:txBody>
      </p:sp>
      <p:sp>
        <p:nvSpPr>
          <p:cNvPr id="676" name="Google Shape;676;g127d9e567cc_1_85"/>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3</a:t>
            </a:r>
            <a:endParaRPr/>
          </a:p>
        </p:txBody>
      </p:sp>
      <p:sp>
        <p:nvSpPr>
          <p:cNvPr id="682" name="Google Shape;682;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2 DEMO</a:t>
            </a:r>
            <a:endParaRPr/>
          </a:p>
        </p:txBody>
      </p:sp>
      <p:sp>
        <p:nvSpPr>
          <p:cNvPr id="683" name="Google Shape;683;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684" name="Google Shape;684;p2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8"/>
        <p:cNvGrpSpPr/>
        <p:nvPr/>
      </p:nvGrpSpPr>
      <p:grpSpPr>
        <a:xfrm>
          <a:off x="0" y="0"/>
          <a:ext cx="0" cy="0"/>
          <a:chOff x="0" y="0"/>
          <a:chExt cx="0" cy="0"/>
        </a:xfrm>
      </p:grpSpPr>
      <p:graphicFrame>
        <p:nvGraphicFramePr>
          <p:cNvPr id="689" name="Google Shape;689;p68"/>
          <p:cNvGraphicFramePr/>
          <p:nvPr/>
        </p:nvGraphicFramePr>
        <p:xfrm>
          <a:off x="435089" y="1888500"/>
          <a:ext cx="3000000" cy="3000000"/>
        </p:xfrm>
        <a:graphic>
          <a:graphicData uri="http://schemas.openxmlformats.org/drawingml/2006/table">
            <a:tbl>
              <a:tblPr firstRow="1" bandRow="1">
                <a:noFill/>
                <a:tableStyleId>{E650A472-4CD0-4D4A-BAF8-1B5A4F28DF2E}</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Next sprint demo:</a:t>
                      </a:r>
                      <a:r>
                        <a:rPr lang="en-US" sz="1200" b="1" i="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May </a:t>
                      </a:r>
                      <a:r>
                        <a:rPr lang="en-US" sz="1200" b="0" u="none" strike="noStrike" cap="none">
                          <a:solidFill>
                            <a:schemeClr val="dk2"/>
                          </a:solidFill>
                          <a:latin typeface="Source Sans Pro"/>
                          <a:ea typeface="Source Sans Pro"/>
                          <a:cs typeface="Source Sans Pro"/>
                          <a:sym typeface="Source Sans Pro"/>
                        </a:rPr>
                        <a:t>31st</a:t>
                      </a:r>
                      <a:r>
                        <a:rPr lang="en-US" sz="1200" b="0" i="0" u="none" strike="noStrike" cap="none">
                          <a:solidFill>
                            <a:schemeClr val="dk2"/>
                          </a:solidFill>
                          <a:latin typeface="Source Sans Pro"/>
                          <a:ea typeface="Source Sans Pro"/>
                          <a:cs typeface="Source Sans Pro"/>
                          <a:sym typeface="Source Sans Pro"/>
                        </a:rPr>
                        <a:t>  </a:t>
                      </a:r>
                      <a:endParaRPr sz="1400" u="none" strike="noStrike" cap="none"/>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690" name="Google Shape;690;p68"/>
          <p:cNvCxnSpPr/>
          <p:nvPr/>
        </p:nvCxnSpPr>
        <p:spPr>
          <a:xfrm>
            <a:off x="3389466" y="5239500"/>
            <a:ext cx="8085503" cy="0"/>
          </a:xfrm>
          <a:prstGeom prst="straightConnector1">
            <a:avLst/>
          </a:prstGeom>
          <a:noFill/>
          <a:ln w="9525" cap="flat" cmpd="sng">
            <a:solidFill>
              <a:srgbClr val="747C74"/>
            </a:solidFill>
            <a:prstDash val="dot"/>
            <a:round/>
            <a:headEnd type="none" w="sm" len="sm"/>
            <a:tailEnd type="none" w="sm" len="sm"/>
          </a:ln>
        </p:spPr>
      </p:cxnSp>
      <p:cxnSp>
        <p:nvCxnSpPr>
          <p:cNvPr id="691" name="Google Shape;691;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692" name="Google Shape;692;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a:solidFill>
                  <a:schemeClr val="dk1"/>
                </a:solidFill>
                <a:latin typeface="PT Serif"/>
                <a:ea typeface="PT Serif"/>
                <a:cs typeface="PT Serif"/>
                <a:sym typeface="PT Serif"/>
              </a:rPr>
              <a:t>Sprint 3 of Health Hub will focus on </a:t>
            </a:r>
            <a:endParaRPr sz="1400" b="0" i="0" u="none" strike="noStrike" cap="none">
              <a:solidFill>
                <a:srgbClr val="000000"/>
              </a:solidFill>
              <a:latin typeface="Arial"/>
              <a:ea typeface="Arial"/>
              <a:cs typeface="Arial"/>
              <a:sym typeface="Arial"/>
            </a:endParaRPr>
          </a:p>
        </p:txBody>
      </p:sp>
      <p:sp>
        <p:nvSpPr>
          <p:cNvPr id="693" name="Google Shape;693;p68"/>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a:solidFill>
                  <a:schemeClr val="dk2"/>
                </a:solidFill>
                <a:latin typeface="PT Serif"/>
                <a:ea typeface="PT Serif"/>
                <a:cs typeface="PT Serif"/>
                <a:sym typeface="PT Serif"/>
              </a:rPr>
              <a:t>*Stories subject to change during Sprint planning</a:t>
            </a:r>
            <a:endParaRPr sz="1400" b="0" i="0" u="none" strike="noStrike" cap="none">
              <a:solidFill>
                <a:srgbClr val="000000"/>
              </a:solidFill>
              <a:latin typeface="Arial"/>
              <a:ea typeface="Arial"/>
              <a:cs typeface="Arial"/>
              <a:sym typeface="Arial"/>
            </a:endParaRPr>
          </a:p>
        </p:txBody>
      </p:sp>
      <p:sp>
        <p:nvSpPr>
          <p:cNvPr id="694" name="Google Shape;694;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22</a:t>
            </a:fld>
            <a:endParaRPr>
              <a:latin typeface="Source Sans Pro"/>
              <a:ea typeface="Source Sans Pro"/>
              <a:cs typeface="Source Sans Pro"/>
              <a:sym typeface="Source Sans Pro"/>
            </a:endParaRPr>
          </a:p>
        </p:txBody>
      </p:sp>
      <p:sp>
        <p:nvSpPr>
          <p:cNvPr id="695" name="Google Shape;695;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2 – Health Hub</a:t>
            </a:r>
            <a:endParaRPr sz="1800" b="0" i="0" u="none" strike="noStrike" cap="none">
              <a:solidFill>
                <a:schemeClr val="dk1"/>
              </a:solidFill>
              <a:latin typeface="Calibri"/>
              <a:ea typeface="Calibri"/>
              <a:cs typeface="Calibri"/>
              <a:sym typeface="Calibri"/>
            </a:endParaRPr>
          </a:p>
        </p:txBody>
      </p:sp>
      <p:sp>
        <p:nvSpPr>
          <p:cNvPr id="696" name="Google Shape;696;p68"/>
          <p:cNvSpPr txBox="1"/>
          <p:nvPr/>
        </p:nvSpPr>
        <p:spPr>
          <a:xfrm>
            <a:off x="4079356" y="2532900"/>
            <a:ext cx="6213900" cy="12159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Finalize research plan</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Prepare and execute IA tree test</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latin typeface="PT Serif"/>
                <a:ea typeface="PT Serif"/>
                <a:cs typeface="PT Serif"/>
                <a:sym typeface="PT Serif"/>
              </a:rPr>
              <a:t>Iterate e</a:t>
            </a:r>
            <a:r>
              <a:rPr lang="en-US" sz="1600" b="0" i="0" u="none" strike="noStrike" cap="none">
                <a:solidFill>
                  <a:srgbClr val="000000"/>
                </a:solidFill>
                <a:latin typeface="PT Serif"/>
                <a:ea typeface="PT Serif"/>
                <a:cs typeface="PT Serif"/>
                <a:sym typeface="PT Serif"/>
              </a:rPr>
              <a:t>xperience map</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Preparations for future research</a:t>
            </a:r>
            <a:endParaRPr sz="1600" b="0" i="0" u="none" strike="noStrike" cap="none">
              <a:solidFill>
                <a:srgbClr val="000000"/>
              </a:solidFill>
              <a:latin typeface="PT Serif"/>
              <a:ea typeface="PT Serif"/>
              <a:cs typeface="PT Serif"/>
              <a:sym typeface="PT Serif"/>
            </a:endParaRPr>
          </a:p>
        </p:txBody>
      </p:sp>
      <p:sp>
        <p:nvSpPr>
          <p:cNvPr id="697" name="Google Shape;697;p68"/>
          <p:cNvSpPr txBox="1"/>
          <p:nvPr/>
        </p:nvSpPr>
        <p:spPr>
          <a:xfrm>
            <a:off x="3586659" y="2176674"/>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698" name="Google Shape;698;p68"/>
          <p:cNvSpPr txBox="1"/>
          <p:nvPr/>
        </p:nvSpPr>
        <p:spPr>
          <a:xfrm>
            <a:off x="4079356" y="4610521"/>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Dark launch of 1095-B</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UAT</a:t>
            </a:r>
            <a:endParaRPr sz="1600" b="0" i="0" u="none" strike="noStrike" cap="none">
              <a:solidFill>
                <a:schemeClr val="dk1"/>
              </a:solidFill>
              <a:latin typeface="PT Serif"/>
              <a:ea typeface="PT Serif"/>
              <a:cs typeface="PT Serif"/>
              <a:sym typeface="PT Serif"/>
            </a:endParaRPr>
          </a:p>
        </p:txBody>
      </p:sp>
      <p:sp>
        <p:nvSpPr>
          <p:cNvPr id="699" name="Google Shape;699;p68"/>
          <p:cNvSpPr txBox="1"/>
          <p:nvPr/>
        </p:nvSpPr>
        <p:spPr>
          <a:xfrm>
            <a:off x="3586658" y="4329707"/>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700" name="Google Shape;700;p68"/>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24"/>
          <p:cNvSpPr txBox="1">
            <a:spLocks noGrp="1"/>
          </p:cNvSpPr>
          <p:nvPr>
            <p:ph type="ctrTitle"/>
          </p:nvPr>
        </p:nvSpPr>
        <p:spPr>
          <a:xfrm>
            <a:off x="328730" y="2667102"/>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706" name="Google Shape;706;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2 DEMO</a:t>
            </a:r>
            <a:endParaRPr/>
          </a:p>
        </p:txBody>
      </p:sp>
      <p:sp>
        <p:nvSpPr>
          <p:cNvPr id="707" name="Google Shape;707;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708" name="Google Shape;708;p24"/>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2"/>
        <p:cNvGrpSpPr/>
        <p:nvPr/>
      </p:nvGrpSpPr>
      <p:grpSpPr>
        <a:xfrm>
          <a:off x="0" y="0"/>
          <a:ext cx="0" cy="0"/>
          <a:chOff x="0" y="0"/>
          <a:chExt cx="0" cy="0"/>
        </a:xfrm>
      </p:grpSpPr>
      <p:sp>
        <p:nvSpPr>
          <p:cNvPr id="713" name="Google Shape;713;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(1 of 2)</a:t>
            </a:r>
            <a:endParaRPr/>
          </a:p>
        </p:txBody>
      </p:sp>
      <p:graphicFrame>
        <p:nvGraphicFramePr>
          <p:cNvPr id="714" name="Google Shape;714;p28"/>
          <p:cNvGraphicFramePr/>
          <p:nvPr/>
        </p:nvGraphicFramePr>
        <p:xfrm>
          <a:off x="405935" y="1240033"/>
          <a:ext cx="3000000" cy="3000000"/>
        </p:xfrm>
        <a:graphic>
          <a:graphicData uri="http://schemas.openxmlformats.org/drawingml/2006/table">
            <a:tbl>
              <a:tblPr>
                <a:noFill/>
                <a:tableStyleId>{7B765B4A-F441-40A2-A9D9-62E757BFCD86}</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715" name="Google Shape;715;p28"/>
          <p:cNvGrpSpPr/>
          <p:nvPr/>
        </p:nvGrpSpPr>
        <p:grpSpPr>
          <a:xfrm>
            <a:off x="419100" y="1427054"/>
            <a:ext cx="11353099" cy="230697"/>
            <a:chOff x="419100" y="1737020"/>
            <a:chExt cx="11353099" cy="230697"/>
          </a:xfrm>
        </p:grpSpPr>
        <p:cxnSp>
          <p:nvCxnSpPr>
            <p:cNvPr id="716" name="Google Shape;716;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717" name="Google Shape;717;p28"/>
            <p:cNvCxnSpPr/>
            <p:nvPr/>
          </p:nvCxnSpPr>
          <p:spPr>
            <a:xfrm>
              <a:off x="7651341" y="1737020"/>
              <a:ext cx="1147219" cy="0"/>
            </a:xfrm>
            <a:prstGeom prst="straightConnector1">
              <a:avLst/>
            </a:prstGeom>
            <a:noFill/>
            <a:ln w="12700" cap="flat" cmpd="sng">
              <a:solidFill>
                <a:schemeClr val="dk1"/>
              </a:solidFill>
              <a:prstDash val="solid"/>
              <a:round/>
              <a:headEnd type="none" w="sm" len="sm"/>
              <a:tailEnd type="none" w="sm" len="sm"/>
            </a:ln>
          </p:spPr>
        </p:cxnSp>
      </p:grpSp>
      <p:sp>
        <p:nvSpPr>
          <p:cNvPr id="718" name="Google Shape;718;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19" name="Google Shape;719;p28"/>
          <p:cNvSpPr/>
          <p:nvPr/>
        </p:nvSpPr>
        <p:spPr>
          <a:xfrm>
            <a:off x="9081573" y="2445569"/>
            <a:ext cx="176721" cy="183419"/>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0" name="Google Shape;720;p28"/>
          <p:cNvSpPr/>
          <p:nvPr/>
        </p:nvSpPr>
        <p:spPr>
          <a:xfrm>
            <a:off x="9081575" y="510844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1" name="Google Shape;721;p28"/>
          <p:cNvSpPr/>
          <p:nvPr/>
        </p:nvSpPr>
        <p:spPr>
          <a:xfrm>
            <a:off x="9081574" y="186671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2" name="Google Shape;722;p28"/>
          <p:cNvSpPr/>
          <p:nvPr/>
        </p:nvSpPr>
        <p:spPr>
          <a:xfrm>
            <a:off x="9081573" y="3109854"/>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3" name="Google Shape;723;p28"/>
          <p:cNvSpPr/>
          <p:nvPr/>
        </p:nvSpPr>
        <p:spPr>
          <a:xfrm>
            <a:off x="9081573" y="6135162"/>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4" name="Google Shape;724;p28"/>
          <p:cNvSpPr/>
          <p:nvPr/>
        </p:nvSpPr>
        <p:spPr>
          <a:xfrm>
            <a:off x="9081573" y="4235850"/>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8"/>
        <p:cNvGrpSpPr/>
        <p:nvPr/>
      </p:nvGrpSpPr>
      <p:grpSpPr>
        <a:xfrm>
          <a:off x="0" y="0"/>
          <a:ext cx="0" cy="0"/>
          <a:chOff x="0" y="0"/>
          <a:chExt cx="0" cy="0"/>
        </a:xfrm>
      </p:grpSpPr>
      <p:sp>
        <p:nvSpPr>
          <p:cNvPr id="729" name="Google Shape;729;g12a55971f98_1_4"/>
          <p:cNvSpPr txBox="1">
            <a:spLocks noGrp="1"/>
          </p:cNvSpPr>
          <p:nvPr>
            <p:ph type="title"/>
          </p:nvPr>
        </p:nvSpPr>
        <p:spPr>
          <a:xfrm>
            <a:off x="319486" y="373490"/>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730" name="Google Shape;730;g12a55971f98_1_4"/>
          <p:cNvGraphicFramePr/>
          <p:nvPr/>
        </p:nvGraphicFramePr>
        <p:xfrm>
          <a:off x="405935" y="1240033"/>
          <a:ext cx="3000000" cy="3000000"/>
        </p:xfrm>
        <a:graphic>
          <a:graphicData uri="http://schemas.openxmlformats.org/drawingml/2006/table">
            <a:tbl>
              <a:tblPr>
                <a:noFill/>
                <a:tableStyleId>{7B765B4A-F441-40A2-A9D9-62E757BFCD86}</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VA and MO team could work  in collaborative sessions so that work is not duplicated and we can arrive at a test design that works by the end of Sprint 3</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5/16/22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 Awaiting version of ‘manage’ tree that we can incorporate into research trees in order to move forward with research plan</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731" name="Google Shape;731;g12a55971f98_1_4"/>
          <p:cNvGrpSpPr/>
          <p:nvPr/>
        </p:nvGrpSpPr>
        <p:grpSpPr>
          <a:xfrm>
            <a:off x="419100" y="1427054"/>
            <a:ext cx="11353200" cy="230725"/>
            <a:chOff x="419100" y="1737020"/>
            <a:chExt cx="11353200" cy="230725"/>
          </a:xfrm>
        </p:grpSpPr>
        <p:cxnSp>
          <p:nvCxnSpPr>
            <p:cNvPr id="732" name="Google Shape;732;g12a55971f98_1_4"/>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733" name="Google Shape;733;g12a55971f98_1_4"/>
            <p:cNvCxnSpPr/>
            <p:nvPr/>
          </p:nvCxnSpPr>
          <p:spPr>
            <a:xfrm>
              <a:off x="7651341" y="1737020"/>
              <a:ext cx="1147200" cy="0"/>
            </a:xfrm>
            <a:prstGeom prst="straightConnector1">
              <a:avLst/>
            </a:prstGeom>
            <a:noFill/>
            <a:ln w="12700" cap="flat" cmpd="sng">
              <a:solidFill>
                <a:schemeClr val="dk1"/>
              </a:solidFill>
              <a:prstDash val="solid"/>
              <a:round/>
              <a:headEnd type="none" w="sm" len="sm"/>
              <a:tailEnd type="none" w="sm" len="sm"/>
            </a:ln>
          </p:spPr>
        </p:cxnSp>
      </p:grpSp>
      <p:sp>
        <p:nvSpPr>
          <p:cNvPr id="734" name="Google Shape;734;g12a55971f98_1_4"/>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35" name="Google Shape;735;g12a55971f98_1_4"/>
          <p:cNvSpPr/>
          <p:nvPr/>
        </p:nvSpPr>
        <p:spPr>
          <a:xfrm>
            <a:off x="9081574" y="1866717"/>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6" name="Google Shape;736;g12a55971f98_1_4"/>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
        <p:nvSpPr>
          <p:cNvPr id="737" name="Google Shape;737;g12a55971f98_1_4"/>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1"/>
        <p:cNvGrpSpPr/>
        <p:nvPr/>
      </p:nvGrpSpPr>
      <p:grpSpPr>
        <a:xfrm>
          <a:off x="0" y="0"/>
          <a:ext cx="0" cy="0"/>
          <a:chOff x="0" y="0"/>
          <a:chExt cx="0" cy="0"/>
        </a:xfrm>
      </p:grpSpPr>
      <p:graphicFrame>
        <p:nvGraphicFramePr>
          <p:cNvPr id="742" name="Google Shape;742;p25"/>
          <p:cNvGraphicFramePr/>
          <p:nvPr/>
        </p:nvGraphicFramePr>
        <p:xfrm>
          <a:off x="6778682" y="1459807"/>
          <a:ext cx="3000000" cy="3000000"/>
        </p:xfrm>
        <a:graphic>
          <a:graphicData uri="http://schemas.openxmlformats.org/drawingml/2006/table">
            <a:tbl>
              <a:tblPr firstRow="1" bandRow="1">
                <a:noFill/>
                <a:tableStyleId>{E650A472-4CD0-4D4A-BAF8-1B5A4F28DF2E}</a:tableStyleId>
              </a:tblPr>
              <a:tblGrid>
                <a:gridCol w="99725">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7470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a:solidFill>
                            <a:schemeClr val="dk1"/>
                          </a:solidFill>
                          <a:latin typeface="PT Serif"/>
                          <a:ea typeface="PT Serif"/>
                          <a:cs typeface="PT Serif"/>
                          <a:sym typeface="PT Serif"/>
                        </a:rPr>
                        <a:t>Velocity details</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estimated in story points, using Fibonacci</a:t>
                      </a:r>
                      <a:endParaRPr sz="1400" u="none" strike="noStrike" cap="none"/>
                    </a:p>
                    <a:p>
                      <a:pPr marL="171450" marR="0" lvl="0" indent="-171450" algn="l" rtl="0">
                        <a:lnSpc>
                          <a:spcPct val="100000"/>
                        </a:lnSpc>
                        <a:spcBef>
                          <a:spcPts val="1000"/>
                        </a:spcBef>
                        <a:spcAft>
                          <a:spcPts val="0"/>
                        </a:spcAft>
                        <a:buClr>
                          <a:srgbClr val="0071BF"/>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in Sprint 2 accounted for 7 team members; one less than prior sprint</a:t>
                      </a:r>
                      <a:endParaRPr sz="1200" b="0" u="none" strike="noStrike" cap="none">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42 total story points were completed;  Team committed to 42 story points  at beginning of the sprint.  </a:t>
                      </a:r>
                      <a:endParaRPr sz="1200" b="0" i="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rgbClr val="0071BF"/>
                        </a:buClr>
                        <a:buSzPts val="960"/>
                        <a:buFont typeface="Noto Sans Symbols"/>
                        <a:buChar char="▪"/>
                      </a:pPr>
                      <a:r>
                        <a:rPr lang="en-US" sz="1200" b="0" i="0" u="none" strike="noStrike" cap="none">
                          <a:solidFill>
                            <a:schemeClr val="dk2"/>
                          </a:solidFill>
                          <a:latin typeface="Source Sans Pro"/>
                          <a:ea typeface="Source Sans Pro"/>
                          <a:cs typeface="Source Sans Pro"/>
                          <a:sym typeface="Source Sans Pro"/>
                        </a:rPr>
                        <a:t>7 Stories represent 1095-B work (</a:t>
                      </a:r>
                      <a:r>
                        <a:rPr lang="en-US" sz="1200" b="0" u="none" strike="noStrike" cap="none">
                          <a:solidFill>
                            <a:schemeClr val="dk2"/>
                          </a:solidFill>
                          <a:latin typeface="Source Sans Pro"/>
                          <a:ea typeface="Source Sans Pro"/>
                          <a:cs typeface="Source Sans Pro"/>
                          <a:sym typeface="Source Sans Pro"/>
                        </a:rPr>
                        <a:t>0</a:t>
                      </a:r>
                      <a:r>
                        <a:rPr lang="en-US" sz="1200" b="0" i="0" u="none" strike="noStrike" cap="none">
                          <a:solidFill>
                            <a:schemeClr val="dk2"/>
                          </a:solidFill>
                          <a:latin typeface="Source Sans Pro"/>
                          <a:ea typeface="Source Sans Pro"/>
                          <a:cs typeface="Source Sans Pro"/>
                          <a:sym typeface="Source Sans Pro"/>
                        </a:rPr>
                        <a:t> points) and remain stalled related to HEC legal review, Spanish translation, Opt-in function request, and VA 508 office assistance request</a:t>
                      </a:r>
                      <a:endParaRPr sz="1400" u="none" strike="noStrike" cap="none"/>
                    </a:p>
                    <a:p>
                      <a:pPr marL="177800" marR="0" lvl="0" indent="0" algn="l" rtl="0">
                        <a:lnSpc>
                          <a:spcPct val="100000"/>
                        </a:lnSpc>
                        <a:spcBef>
                          <a:spcPts val="600"/>
                        </a:spcBef>
                        <a:spcAft>
                          <a:spcPts val="0"/>
                        </a:spcAft>
                        <a:buClr>
                          <a:srgbClr val="0071BF"/>
                        </a:buClr>
                        <a:buSzPts val="960"/>
                        <a:buFont typeface="Noto Sans Symbols"/>
                        <a:buNone/>
                      </a:pPr>
                      <a:endParaRPr sz="1200" b="0" u="none" strike="noStrike" cap="none">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743" name="Google Shape;743;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26</a:t>
            </a:fld>
            <a:endParaRPr sz="1200" b="0" i="0" u="none" strike="noStrike" cap="none">
              <a:solidFill>
                <a:srgbClr val="8F8F8F"/>
              </a:solidFill>
              <a:latin typeface="Source Sans Pro"/>
              <a:ea typeface="Source Sans Pro"/>
              <a:cs typeface="Source Sans Pro"/>
              <a:sym typeface="Source Sans Pro"/>
            </a:endParaRPr>
          </a:p>
        </p:txBody>
      </p:sp>
      <p:sp>
        <p:nvSpPr>
          <p:cNvPr id="744" name="Google Shape;744;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745" name="Google Shape;745;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a:solidFill>
                  <a:schemeClr val="dk1"/>
                </a:solidFill>
                <a:latin typeface="PT Serif"/>
                <a:ea typeface="PT Serif"/>
                <a:cs typeface="PT Serif"/>
                <a:sym typeface="PT Serif"/>
              </a:rPr>
              <a:t>Health Hub Team velocity</a:t>
            </a:r>
            <a:endParaRPr sz="1400" b="0" i="0" u="none" strike="noStrike" cap="none">
              <a:solidFill>
                <a:srgbClr val="000000"/>
              </a:solidFill>
              <a:latin typeface="Arial"/>
              <a:ea typeface="Arial"/>
              <a:cs typeface="Arial"/>
              <a:sym typeface="Arial"/>
            </a:endParaRPr>
          </a:p>
        </p:txBody>
      </p:sp>
      <p:sp>
        <p:nvSpPr>
          <p:cNvPr id="746" name="Google Shape;746;p25"/>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pic>
        <p:nvPicPr>
          <p:cNvPr id="747" name="Google Shape;747;p25"/>
          <p:cNvPicPr preferRelativeResize="0"/>
          <p:nvPr/>
        </p:nvPicPr>
        <p:blipFill rotWithShape="1">
          <a:blip r:embed="rId3">
            <a:alphaModFix/>
          </a:blip>
          <a:srcRect/>
          <a:stretch/>
        </p:blipFill>
        <p:spPr>
          <a:xfrm>
            <a:off x="496375" y="2762550"/>
            <a:ext cx="5693525" cy="2969150"/>
          </a:xfrm>
          <a:prstGeom prst="rect">
            <a:avLst/>
          </a:prstGeom>
          <a:noFill/>
          <a:ln>
            <a:noFill/>
          </a:ln>
        </p:spPr>
      </p:pic>
      <p:cxnSp>
        <p:nvCxnSpPr>
          <p:cNvPr id="748" name="Google Shape;748;p25"/>
          <p:cNvCxnSpPr/>
          <p:nvPr/>
        </p:nvCxnSpPr>
        <p:spPr>
          <a:xfrm rot="10800000" flipH="1">
            <a:off x="3055900" y="2805625"/>
            <a:ext cx="3737700" cy="806100"/>
          </a:xfrm>
          <a:prstGeom prst="straightConnector1">
            <a:avLst/>
          </a:prstGeom>
          <a:noFill/>
          <a:ln w="9525" cap="flat" cmpd="sng">
            <a:solidFill>
              <a:schemeClr val="accent2"/>
            </a:solidFill>
            <a:prstDash val="solid"/>
            <a:miter lim="800000"/>
            <a:headEnd type="none" w="sm" len="sm"/>
            <a:tailEnd type="none" w="sm" len="sm"/>
          </a:ln>
        </p:spPr>
      </p:cxnSp>
      <p:sp>
        <p:nvSpPr>
          <p:cNvPr id="749" name="Google Shape;749;p25"/>
          <p:cNvSpPr/>
          <p:nvPr/>
        </p:nvSpPr>
        <p:spPr>
          <a:xfrm>
            <a:off x="2064700" y="3611725"/>
            <a:ext cx="991200" cy="18705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755" name="Google Shape;755;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cxnSp>
        <p:nvCxnSpPr>
          <p:cNvPr id="761" name="Google Shape;761;p70"/>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62" name="Google Shape;762;p70"/>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63" name="Google Shape;763;p7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a:solidFill>
                <a:srgbClr val="8A8A8A"/>
              </a:solidFill>
              <a:latin typeface="Source Sans Pro"/>
              <a:ea typeface="Source Sans Pro"/>
              <a:cs typeface="Source Sans Pro"/>
              <a:sym typeface="Source Sans Pro"/>
            </a:endParaRPr>
          </a:p>
        </p:txBody>
      </p:sp>
      <p:sp>
        <p:nvSpPr>
          <p:cNvPr id="764" name="Google Shape;764;p70"/>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65" name="Google Shape;765;p7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66" name="Google Shape;766;p7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sp>
        <p:nvSpPr>
          <p:cNvPr id="767" name="Google Shape;767;p70"/>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68" name="Google Shape;768;p70"/>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69" name="Google Shape;769;p70"/>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70" name="Google Shape;770;p70"/>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76" name="Google Shape;776;p7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29</a:t>
            </a:fld>
            <a:endParaRPr sz="1200" b="0" i="0" u="none" strike="noStrike" cap="none">
              <a:solidFill>
                <a:srgbClr val="8A8A8A"/>
              </a:solidFill>
              <a:latin typeface="Source Sans Pro"/>
              <a:ea typeface="Source Sans Pro"/>
              <a:cs typeface="Source Sans Pro"/>
              <a:sym typeface="Source Sans Pro"/>
            </a:endParaRPr>
          </a:p>
        </p:txBody>
      </p:sp>
      <p:sp>
        <p:nvSpPr>
          <p:cNvPr id="777" name="Google Shape;777;p71"/>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778" name="Google Shape;778;p7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779" name="Google Shape;779;p7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780" name="Google Shape;780;p71"/>
          <p:cNvGrpSpPr/>
          <p:nvPr/>
        </p:nvGrpSpPr>
        <p:grpSpPr>
          <a:xfrm>
            <a:off x="410431" y="309109"/>
            <a:ext cx="966093" cy="369094"/>
            <a:chOff x="410431" y="309109"/>
            <a:chExt cx="966093" cy="369094"/>
          </a:xfrm>
        </p:grpSpPr>
        <p:sp>
          <p:nvSpPr>
            <p:cNvPr id="781" name="Google Shape;781;p7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782" name="Google Shape;782;p7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783" name="Google Shape;783;p7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84" name="Google Shape;784;p7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sp>
        <p:nvSpPr>
          <p:cNvPr id="226" name="Google Shape;226;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7" name="Google Shape;227;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1 DEMO</a:t>
            </a:r>
            <a:endParaRPr sz="1400" b="0" i="0" u="none" strike="noStrike" cap="none">
              <a:solidFill>
                <a:schemeClr val="dk2"/>
              </a:solidFill>
              <a:latin typeface="Arial"/>
              <a:ea typeface="Arial"/>
              <a:cs typeface="Arial"/>
              <a:sym typeface="Arial"/>
            </a:endParaRPr>
          </a:p>
        </p:txBody>
      </p:sp>
      <p:grpSp>
        <p:nvGrpSpPr>
          <p:cNvPr id="228" name="Google Shape;228;p3"/>
          <p:cNvGrpSpPr/>
          <p:nvPr/>
        </p:nvGrpSpPr>
        <p:grpSpPr>
          <a:xfrm>
            <a:off x="5638800" y="-7257"/>
            <a:ext cx="6560457" cy="6887028"/>
            <a:chOff x="5638800" y="0"/>
            <a:chExt cx="6560457" cy="6887028"/>
          </a:xfrm>
        </p:grpSpPr>
        <p:grpSp>
          <p:nvGrpSpPr>
            <p:cNvPr id="229" name="Google Shape;229;p3"/>
            <p:cNvGrpSpPr/>
            <p:nvPr/>
          </p:nvGrpSpPr>
          <p:grpSpPr>
            <a:xfrm>
              <a:off x="6094945" y="0"/>
              <a:ext cx="6104312" cy="6887028"/>
              <a:chOff x="5219700" y="0"/>
              <a:chExt cx="6972300" cy="6887028"/>
            </a:xfrm>
          </p:grpSpPr>
          <p:sp>
            <p:nvSpPr>
              <p:cNvPr id="230" name="Google Shape;230;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1" name="Google Shape;231;p3"/>
              <p:cNvGrpSpPr/>
              <p:nvPr/>
            </p:nvGrpSpPr>
            <p:grpSpPr>
              <a:xfrm>
                <a:off x="5219700" y="0"/>
                <a:ext cx="6972300" cy="6887028"/>
                <a:chOff x="5219700" y="0"/>
                <a:chExt cx="6972300" cy="6682968"/>
              </a:xfrm>
            </p:grpSpPr>
            <p:sp>
              <p:nvSpPr>
                <p:cNvPr id="232" name="Google Shape;232;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3" name="Google Shape;233;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34" name="Google Shape;234;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5" name="Google Shape;235;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36" name="Google Shape;23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7" name="Google Shape;23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38" name="Google Shape;23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39" name="Google Shape;239;p3"/>
          <p:cNvGrpSpPr/>
          <p:nvPr/>
        </p:nvGrpSpPr>
        <p:grpSpPr>
          <a:xfrm>
            <a:off x="6547644" y="866320"/>
            <a:ext cx="4105095" cy="1335945"/>
            <a:chOff x="409856" y="3855788"/>
            <a:chExt cx="4105095" cy="1335945"/>
          </a:xfrm>
        </p:grpSpPr>
        <p:sp>
          <p:nvSpPr>
            <p:cNvPr id="240" name="Google Shape;24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41" name="Google Shape;241;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2" name="Google Shape;242;p3"/>
          <p:cNvGrpSpPr/>
          <p:nvPr/>
        </p:nvGrpSpPr>
        <p:grpSpPr>
          <a:xfrm>
            <a:off x="6547644" y="3217666"/>
            <a:ext cx="3875559" cy="1077547"/>
            <a:chOff x="4391305" y="3852592"/>
            <a:chExt cx="3875559" cy="1077547"/>
          </a:xfrm>
        </p:grpSpPr>
        <p:sp>
          <p:nvSpPr>
            <p:cNvPr id="243" name="Google Shape;243;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44" name="Google Shape;24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45" name="Google Shape;245;p3"/>
          <p:cNvGrpSpPr/>
          <p:nvPr/>
        </p:nvGrpSpPr>
        <p:grpSpPr>
          <a:xfrm>
            <a:off x="6547644" y="5293609"/>
            <a:ext cx="3757708" cy="909127"/>
            <a:chOff x="8588654" y="3807371"/>
            <a:chExt cx="3757708" cy="909127"/>
          </a:xfrm>
        </p:grpSpPr>
        <p:sp>
          <p:nvSpPr>
            <p:cNvPr id="246" name="Google Shape;246;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47" name="Google Shape;24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8" name="Google Shape;248;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49" name="Google Shape;249;p3"/>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2"/>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90" name="Google Shape;790;p7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a:solidFill>
                <a:srgbClr val="8A8A8A"/>
              </a:solidFill>
              <a:latin typeface="Source Sans Pro"/>
              <a:ea typeface="Source Sans Pro"/>
              <a:cs typeface="Source Sans Pro"/>
              <a:sym typeface="Source Sans Pro"/>
            </a:endParaRPr>
          </a:p>
        </p:txBody>
      </p:sp>
      <p:sp>
        <p:nvSpPr>
          <p:cNvPr id="791" name="Google Shape;791;p72"/>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792" name="Google Shape;792;p72"/>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793" name="Google Shape;793;p72"/>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794" name="Google Shape;794;p72"/>
          <p:cNvGrpSpPr/>
          <p:nvPr/>
        </p:nvGrpSpPr>
        <p:grpSpPr>
          <a:xfrm>
            <a:off x="410431" y="309109"/>
            <a:ext cx="966093" cy="369094"/>
            <a:chOff x="410431" y="309109"/>
            <a:chExt cx="966093" cy="369094"/>
          </a:xfrm>
        </p:grpSpPr>
        <p:sp>
          <p:nvSpPr>
            <p:cNvPr id="795" name="Google Shape;795;p7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796" name="Google Shape;796;p72"/>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797" name="Google Shape;797;p72"/>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98" name="Google Shape;798;p7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3"/>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04" name="Google Shape;804;p7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805" name="Google Shape;805;p7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31</a:t>
            </a:fld>
            <a:endParaRPr sz="1200" b="0" i="0" u="none" strike="noStrike" cap="none">
              <a:solidFill>
                <a:srgbClr val="8A8A8A"/>
              </a:solidFill>
              <a:latin typeface="Source Sans Pro"/>
              <a:ea typeface="Source Sans Pro"/>
              <a:cs typeface="Source Sans Pro"/>
              <a:sym typeface="Source Sans Pro"/>
            </a:endParaRPr>
          </a:p>
        </p:txBody>
      </p:sp>
      <p:sp>
        <p:nvSpPr>
          <p:cNvPr id="806" name="Google Shape;806;p73"/>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807" name="Google Shape;807;p73"/>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808" name="Google Shape;808;p73"/>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09" name="Google Shape;809;p73"/>
          <p:cNvGrpSpPr/>
          <p:nvPr/>
        </p:nvGrpSpPr>
        <p:grpSpPr>
          <a:xfrm>
            <a:off x="411480" y="310896"/>
            <a:ext cx="1168498" cy="445321"/>
            <a:chOff x="410431" y="309109"/>
            <a:chExt cx="1123749" cy="369094"/>
          </a:xfrm>
        </p:grpSpPr>
        <p:sp>
          <p:nvSpPr>
            <p:cNvPr id="810" name="Google Shape;810;p73"/>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811" name="Google Shape;811;p73"/>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812" name="Google Shape;812;p73"/>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cxnSp>
        <p:nvCxnSpPr>
          <p:cNvPr id="818" name="Google Shape;818;p74"/>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19" name="Google Shape;819;p74"/>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20" name="Google Shape;820;p7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32</a:t>
            </a:fld>
            <a:endParaRPr sz="1200" b="0" i="0" u="none" strike="noStrike" cap="none">
              <a:solidFill>
                <a:srgbClr val="8A8A8A"/>
              </a:solidFill>
              <a:latin typeface="Source Sans Pro"/>
              <a:ea typeface="Source Sans Pro"/>
              <a:cs typeface="Source Sans Pro"/>
              <a:sym typeface="Source Sans Pro"/>
            </a:endParaRPr>
          </a:p>
        </p:txBody>
      </p:sp>
      <p:sp>
        <p:nvSpPr>
          <p:cNvPr id="821" name="Google Shape;821;p74"/>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grpSp>
        <p:nvGrpSpPr>
          <p:cNvPr id="822" name="Google Shape;822;p74"/>
          <p:cNvGrpSpPr/>
          <p:nvPr/>
        </p:nvGrpSpPr>
        <p:grpSpPr>
          <a:xfrm>
            <a:off x="410431" y="309109"/>
            <a:ext cx="5150524" cy="369094"/>
            <a:chOff x="410431" y="309109"/>
            <a:chExt cx="5150524" cy="369094"/>
          </a:xfrm>
        </p:grpSpPr>
        <p:sp>
          <p:nvSpPr>
            <p:cNvPr id="823" name="Google Shape;823;p7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1</a:t>
              </a:r>
              <a:endParaRPr sz="1400" b="0" i="0" u="none" strike="noStrike" cap="none">
                <a:solidFill>
                  <a:srgbClr val="000000"/>
                </a:solidFill>
                <a:latin typeface="Arial"/>
                <a:ea typeface="Arial"/>
                <a:cs typeface="Arial"/>
                <a:sym typeface="Arial"/>
              </a:endParaRPr>
            </a:p>
          </p:txBody>
        </p:sp>
        <p:sp>
          <p:nvSpPr>
            <p:cNvPr id="824" name="Google Shape;824;p7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grpSp>
      <p:sp>
        <p:nvSpPr>
          <p:cNvPr id="825" name="Google Shape;825;p7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sp>
        <p:nvSpPr>
          <p:cNvPr id="826" name="Google Shape;826;p74"/>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827" name="Google Shape;827;p74"/>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828" name="Google Shape;828;p74"/>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29" name="Google Shape;829;p7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7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35" name="Google Shape;835;p7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33</a:t>
            </a:fld>
            <a:endParaRPr sz="1200" b="0" i="0" u="none" strike="noStrike" cap="none">
              <a:solidFill>
                <a:srgbClr val="8A8A8A"/>
              </a:solidFill>
              <a:latin typeface="Source Sans Pro"/>
              <a:ea typeface="Source Sans Pro"/>
              <a:cs typeface="Source Sans Pro"/>
              <a:sym typeface="Source Sans Pro"/>
            </a:endParaRPr>
          </a:p>
        </p:txBody>
      </p:sp>
      <p:sp>
        <p:nvSpPr>
          <p:cNvPr id="836" name="Google Shape;836;p75"/>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37" name="Google Shape;837;p75"/>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38" name="Google Shape;838;p75"/>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39" name="Google Shape;839;p75"/>
          <p:cNvGrpSpPr/>
          <p:nvPr/>
        </p:nvGrpSpPr>
        <p:grpSpPr>
          <a:xfrm>
            <a:off x="410431" y="309109"/>
            <a:ext cx="966093" cy="369094"/>
            <a:chOff x="410431" y="309109"/>
            <a:chExt cx="966093" cy="369094"/>
          </a:xfrm>
        </p:grpSpPr>
        <p:sp>
          <p:nvSpPr>
            <p:cNvPr id="840" name="Google Shape;840;p75"/>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841" name="Google Shape;841;p75"/>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42" name="Google Shape;842;p75"/>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43" name="Google Shape;843;p7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76"/>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49" name="Google Shape;849;p7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34</a:t>
            </a:fld>
            <a:endParaRPr sz="1200" b="0" i="0" u="none" strike="noStrike" cap="none">
              <a:solidFill>
                <a:srgbClr val="8A8A8A"/>
              </a:solidFill>
              <a:latin typeface="Source Sans Pro"/>
              <a:ea typeface="Source Sans Pro"/>
              <a:cs typeface="Source Sans Pro"/>
              <a:sym typeface="Source Sans Pro"/>
            </a:endParaRPr>
          </a:p>
        </p:txBody>
      </p:sp>
      <p:sp>
        <p:nvSpPr>
          <p:cNvPr id="850" name="Google Shape;850;p76"/>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51" name="Google Shape;851;p76"/>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52" name="Google Shape;852;p76"/>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53" name="Google Shape;853;p76"/>
          <p:cNvGrpSpPr/>
          <p:nvPr/>
        </p:nvGrpSpPr>
        <p:grpSpPr>
          <a:xfrm>
            <a:off x="410431" y="309109"/>
            <a:ext cx="966093" cy="369094"/>
            <a:chOff x="410431" y="309109"/>
            <a:chExt cx="966093" cy="369094"/>
          </a:xfrm>
        </p:grpSpPr>
        <p:sp>
          <p:nvSpPr>
            <p:cNvPr id="854" name="Google Shape;854;p7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855" name="Google Shape;855;p76"/>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56" name="Google Shape;856;p76"/>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57" name="Google Shape;857;p7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77"/>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63" name="Google Shape;863;p7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864" name="Google Shape;864;p7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35</a:t>
            </a:fld>
            <a:endParaRPr sz="1200" b="0" i="0" u="none" strike="noStrike" cap="none">
              <a:solidFill>
                <a:srgbClr val="8A8A8A"/>
              </a:solidFill>
              <a:latin typeface="Source Sans Pro"/>
              <a:ea typeface="Source Sans Pro"/>
              <a:cs typeface="Source Sans Pro"/>
              <a:sym typeface="Source Sans Pro"/>
            </a:endParaRPr>
          </a:p>
        </p:txBody>
      </p:sp>
      <p:sp>
        <p:nvSpPr>
          <p:cNvPr id="865" name="Google Shape;865;p77"/>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866" name="Google Shape;866;p77"/>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867" name="Google Shape;867;p77"/>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68" name="Google Shape;868;p77"/>
          <p:cNvGrpSpPr/>
          <p:nvPr/>
        </p:nvGrpSpPr>
        <p:grpSpPr>
          <a:xfrm>
            <a:off x="411480" y="310896"/>
            <a:ext cx="1168498" cy="445321"/>
            <a:chOff x="410431" y="309109"/>
            <a:chExt cx="1123749" cy="369094"/>
          </a:xfrm>
        </p:grpSpPr>
        <p:sp>
          <p:nvSpPr>
            <p:cNvPr id="869" name="Google Shape;869;p77"/>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870" name="Google Shape;870;p77"/>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871" name="Google Shape;871;p77"/>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5"/>
        <p:cNvGrpSpPr/>
        <p:nvPr/>
      </p:nvGrpSpPr>
      <p:grpSpPr>
        <a:xfrm>
          <a:off x="0" y="0"/>
          <a:ext cx="0" cy="0"/>
          <a:chOff x="0" y="0"/>
          <a:chExt cx="0" cy="0"/>
        </a:xfrm>
      </p:grpSpPr>
      <p:sp>
        <p:nvSpPr>
          <p:cNvPr id="876" name="Google Shape;876;p78"/>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877" name="Google Shape;877;p78"/>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878" name="Google Shape;878;p78"/>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Sprint 1 will run April 20 to May 3</a:t>
            </a:r>
            <a:r>
              <a:rPr lang="en-US" baseline="30000"/>
              <a:t>rd</a:t>
            </a:r>
            <a:endParaRPr/>
          </a:p>
        </p:txBody>
      </p:sp>
      <p:sp>
        <p:nvSpPr>
          <p:cNvPr id="879" name="Google Shape;879;p7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36</a:t>
            </a:fld>
            <a:endParaRPr>
              <a:latin typeface="Source Sans Pro"/>
              <a:ea typeface="Source Sans Pro"/>
              <a:cs typeface="Source Sans Pro"/>
              <a:sym typeface="Source Sans Pro"/>
            </a:endParaRPr>
          </a:p>
        </p:txBody>
      </p:sp>
      <p:sp>
        <p:nvSpPr>
          <p:cNvPr id="880" name="Google Shape;880;p78"/>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1" name="Google Shape;881;p78"/>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2" name="Google Shape;882;p78"/>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3" name="Google Shape;883;p78"/>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4" name="Google Shape;884;p78"/>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5" name="Google Shape;885;p78"/>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6" name="Google Shape;886;p78"/>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887" name="Google Shape;887;p78"/>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888" name="Google Shape;888;p78"/>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889" name="Google Shape;889;p78"/>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 – 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90" name="Google Shape;890;p78"/>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sp>
        <p:nvSpPr>
          <p:cNvPr id="891" name="Google Shape;891;p78"/>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HH: Tech discovery</a:t>
            </a:r>
            <a:endParaRPr sz="850" b="0" i="0" u="none" strike="noStrike" cap="none">
              <a:solidFill>
                <a:schemeClr val="accent1"/>
              </a:solidFill>
              <a:latin typeface="Source Sans Pro"/>
              <a:ea typeface="Source Sans Pro"/>
              <a:cs typeface="Source Sans Pro"/>
              <a:sym typeface="Source Sans Pro"/>
            </a:endParaRPr>
          </a:p>
        </p:txBody>
      </p:sp>
      <p:sp>
        <p:nvSpPr>
          <p:cNvPr id="892" name="Google Shape;892;p78"/>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Proposed tech integrations based off research findings</a:t>
            </a:r>
            <a:endParaRPr sz="1400" b="0" i="0" u="none" strike="noStrike" cap="none">
              <a:solidFill>
                <a:srgbClr val="000000"/>
              </a:solidFill>
              <a:latin typeface="Arial"/>
              <a:ea typeface="Arial"/>
              <a:cs typeface="Arial"/>
              <a:sym typeface="Arial"/>
            </a:endParaRPr>
          </a:p>
        </p:txBody>
      </p:sp>
      <p:sp>
        <p:nvSpPr>
          <p:cNvPr id="893" name="Google Shape;893;p78"/>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94" name="Google Shape;894;p78"/>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95" name="Google Shape;895;p78"/>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896" name="Google Shape;896;p78"/>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897" name="Google Shape;897;p78"/>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98" name="Google Shape;898;p78"/>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99" name="Google Shape;899;p78"/>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900" name="Google Shape;900;p78"/>
          <p:cNvPicPr preferRelativeResize="0"/>
          <p:nvPr/>
        </p:nvPicPr>
        <p:blipFill rotWithShape="1">
          <a:blip r:embed="rId3">
            <a:alphaModFix/>
          </a:blip>
          <a:srcRect/>
          <a:stretch/>
        </p:blipFill>
        <p:spPr>
          <a:xfrm>
            <a:off x="524399" y="3928136"/>
            <a:ext cx="265176" cy="265176"/>
          </a:xfrm>
          <a:prstGeom prst="rect">
            <a:avLst/>
          </a:prstGeom>
          <a:noFill/>
          <a:ln>
            <a:noFill/>
          </a:ln>
        </p:spPr>
      </p:pic>
      <p:pic>
        <p:nvPicPr>
          <p:cNvPr id="901" name="Google Shape;901;p78"/>
          <p:cNvPicPr preferRelativeResize="0"/>
          <p:nvPr/>
        </p:nvPicPr>
        <p:blipFill rotWithShape="1">
          <a:blip r:embed="rId4">
            <a:alphaModFix/>
          </a:blip>
          <a:srcRect/>
          <a:stretch/>
        </p:blipFill>
        <p:spPr>
          <a:xfrm>
            <a:off x="524399" y="2487990"/>
            <a:ext cx="265176" cy="265176"/>
          </a:xfrm>
          <a:prstGeom prst="rect">
            <a:avLst/>
          </a:prstGeom>
          <a:noFill/>
          <a:ln>
            <a:noFill/>
          </a:ln>
        </p:spPr>
      </p:pic>
      <p:cxnSp>
        <p:nvCxnSpPr>
          <p:cNvPr id="902" name="Google Shape;902;p78"/>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03" name="Google Shape;903;p78"/>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904" name="Google Shape;904;p78"/>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05" name="Google Shape;905;p78"/>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06" name="Google Shape;906;p78"/>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07" name="Google Shape;907;p78"/>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08" name="Google Shape;908;p78"/>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09" name="Google Shape;909;p78"/>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910" name="Google Shape;910;p78"/>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911" name="Google Shape;911;p78"/>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912" name="Google Shape;912;p78"/>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DFFFD"/>
                </a:solidFill>
                <a:latin typeface="Source Sans Pro"/>
                <a:ea typeface="Source Sans Pro"/>
                <a:cs typeface="Source Sans Pro"/>
                <a:sym typeface="Source Sans Pro"/>
              </a:rPr>
              <a:t>HH: Develop backlog + Vision Framework</a:t>
            </a:r>
            <a:endParaRPr sz="800" b="0" i="0" u="none" strike="noStrike" cap="none">
              <a:solidFill>
                <a:srgbClr val="000000"/>
              </a:solidFill>
              <a:latin typeface="Source Sans Pro"/>
              <a:ea typeface="Source Sans Pro"/>
              <a:cs typeface="Source Sans Pro"/>
              <a:sym typeface="Source Sans Pro"/>
            </a:endParaRPr>
          </a:p>
        </p:txBody>
      </p:sp>
      <p:sp>
        <p:nvSpPr>
          <p:cNvPr id="913" name="Google Shape;913;p78"/>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914" name="Google Shape;914;p78"/>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915" name="Google Shape;915;p78"/>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916" name="Google Shape;916;p78"/>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plan</a:t>
            </a:r>
            <a:endParaRPr sz="850" b="0" i="0" u="none" strike="noStrike" cap="none">
              <a:solidFill>
                <a:srgbClr val="000000"/>
              </a:solidFill>
              <a:latin typeface="Source Sans Pro"/>
              <a:ea typeface="Source Sans Pro"/>
              <a:cs typeface="Source Sans Pro"/>
              <a:sym typeface="Source Sans Pro"/>
            </a:endParaRPr>
          </a:p>
        </p:txBody>
      </p:sp>
      <p:sp>
        <p:nvSpPr>
          <p:cNvPr id="917" name="Google Shape;917;p78"/>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Wayfinding plan</a:t>
            </a:r>
            <a:endParaRPr sz="850" b="0" i="0" u="none" strike="noStrike" cap="none">
              <a:solidFill>
                <a:srgbClr val="FDFFFD"/>
              </a:solidFill>
              <a:latin typeface="Source Sans Pro"/>
              <a:ea typeface="Source Sans Pro"/>
              <a:cs typeface="Source Sans Pro"/>
              <a:sym typeface="Source Sans Pro"/>
            </a:endParaRPr>
          </a:p>
        </p:txBody>
      </p:sp>
      <p:sp>
        <p:nvSpPr>
          <p:cNvPr id="918" name="Google Shape;918;p78"/>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 Date Dependent on Legal Review Completion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19" name="Google Shape;919;p78"/>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20" name="Google Shape;920;p78"/>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21" name="Google Shape;921;p78"/>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922" name="Google Shape;922;p78"/>
          <p:cNvPicPr preferRelativeResize="0"/>
          <p:nvPr/>
        </p:nvPicPr>
        <p:blipFill rotWithShape="1">
          <a:blip r:embed="rId5">
            <a:alphaModFix/>
          </a:blip>
          <a:srcRect/>
          <a:stretch/>
        </p:blipFill>
        <p:spPr>
          <a:xfrm>
            <a:off x="511261" y="4858408"/>
            <a:ext cx="265176" cy="265176"/>
          </a:xfrm>
          <a:prstGeom prst="rect">
            <a:avLst/>
          </a:prstGeom>
          <a:noFill/>
          <a:ln>
            <a:noFill/>
          </a:ln>
        </p:spPr>
      </p:pic>
      <p:cxnSp>
        <p:nvCxnSpPr>
          <p:cNvPr id="923" name="Google Shape;923;p78"/>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924" name="Google Shape;924;p78"/>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925" name="Google Shape;925;p78"/>
          <p:cNvPicPr preferRelativeResize="0"/>
          <p:nvPr/>
        </p:nvPicPr>
        <p:blipFill rotWithShape="1">
          <a:blip r:embed="rId6">
            <a:alphaModFix/>
          </a:blip>
          <a:srcRect/>
          <a:stretch/>
        </p:blipFill>
        <p:spPr>
          <a:xfrm>
            <a:off x="511261" y="5675897"/>
            <a:ext cx="265176" cy="265176"/>
          </a:xfrm>
          <a:prstGeom prst="rect">
            <a:avLst/>
          </a:prstGeom>
          <a:noFill/>
          <a:ln>
            <a:noFill/>
          </a:ln>
        </p:spPr>
      </p:pic>
      <p:sp>
        <p:nvSpPr>
          <p:cNvPr id="926" name="Google Shape;926;p78"/>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27" name="Google Shape;927;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928" name="Google Shape;928;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929" name="Google Shape;929;p78"/>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30" name="Google Shape;930;p78"/>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31" name="Google Shape;931;p78"/>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32" name="Google Shape;932;p78"/>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33" name="Google Shape;933;p78"/>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800"/>
              <a:buFont typeface="Arial"/>
              <a:buNone/>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 Contact Center Review adjusted to 3 weeks before launch as approved by Jason Woodman</a:t>
            </a:r>
            <a:endParaRPr sz="800" b="0" i="0" u="none" strike="noStrike" cap="none">
              <a:solidFill>
                <a:srgbClr val="434343"/>
              </a:solidFill>
              <a:latin typeface="PT Serif"/>
              <a:ea typeface="PT Serif"/>
              <a:cs typeface="PT Serif"/>
              <a:sym typeface="PT Serif"/>
            </a:endParaRPr>
          </a:p>
        </p:txBody>
      </p:sp>
      <p:grpSp>
        <p:nvGrpSpPr>
          <p:cNvPr id="934" name="Google Shape;934;p78"/>
          <p:cNvGrpSpPr/>
          <p:nvPr/>
        </p:nvGrpSpPr>
        <p:grpSpPr>
          <a:xfrm>
            <a:off x="9071817" y="670129"/>
            <a:ext cx="2767082" cy="407682"/>
            <a:chOff x="8441380" y="993571"/>
            <a:chExt cx="2767082" cy="407682"/>
          </a:xfrm>
        </p:grpSpPr>
        <p:sp>
          <p:nvSpPr>
            <p:cNvPr id="935" name="Google Shape;935;p78"/>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36" name="Google Shape;936;p78"/>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37" name="Google Shape;937;p78"/>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38" name="Google Shape;938;p78"/>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939" name="Google Shape;939;p78"/>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940" name="Google Shape;940;p78"/>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941" name="Google Shape;941;p78"/>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06/08 – 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42" name="Google Shape;942;p78"/>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943" name="Google Shape;943;p78"/>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944" name="Google Shape;944;p78"/>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945" name="Google Shape;945;p78"/>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46" name="Google Shape;946;p78"/>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cxnSp>
        <p:nvCxnSpPr>
          <p:cNvPr id="947" name="Google Shape;947;p78"/>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948" name="Google Shape;948;p78"/>
          <p:cNvCxnSpPr/>
          <p:nvPr/>
        </p:nvCxnSpPr>
        <p:spPr>
          <a:xfrm rot="10800000" flipH="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949" name="Google Shape;949;p78"/>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50" name="Google Shape;950;p78"/>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951" name="Google Shape;951;p7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7</a:t>
            </a:r>
            <a:endParaRPr sz="1800" b="0" i="0" u="none" strike="noStrike" cap="none">
              <a:solidFill>
                <a:schemeClr val="dk1"/>
              </a:solidFill>
              <a:latin typeface="Calibri"/>
              <a:ea typeface="Calibri"/>
              <a:cs typeface="Calibri"/>
              <a:sym typeface="Calibri"/>
            </a:endParaRPr>
          </a:p>
        </p:txBody>
      </p:sp>
      <p:grpSp>
        <p:nvGrpSpPr>
          <p:cNvPr id="952" name="Google Shape;952;p78"/>
          <p:cNvGrpSpPr/>
          <p:nvPr/>
        </p:nvGrpSpPr>
        <p:grpSpPr>
          <a:xfrm>
            <a:off x="704826" y="1077415"/>
            <a:ext cx="1301794" cy="5057210"/>
            <a:chOff x="7088474" y="1392482"/>
            <a:chExt cx="1365250" cy="5258585"/>
          </a:xfrm>
        </p:grpSpPr>
        <p:cxnSp>
          <p:nvCxnSpPr>
            <p:cNvPr id="953" name="Google Shape;953;p78"/>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954" name="Google Shape;954;p78"/>
            <p:cNvGrpSpPr/>
            <p:nvPr/>
          </p:nvGrpSpPr>
          <p:grpSpPr>
            <a:xfrm>
              <a:off x="7088474" y="1392482"/>
              <a:ext cx="1365250" cy="404102"/>
              <a:chOff x="7209124" y="1424232"/>
              <a:chExt cx="1365250" cy="404102"/>
            </a:xfrm>
          </p:grpSpPr>
          <p:sp>
            <p:nvSpPr>
              <p:cNvPr id="955" name="Google Shape;955;p78"/>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56" name="Google Shape;956;p78"/>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957" name="Google Shape;957;p78"/>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958" name="Google Shape;958;p78"/>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Current State Journey Map</a:t>
            </a:r>
            <a:endParaRPr sz="850" b="0" i="0" u="none" strike="noStrike" cap="none">
              <a:solidFill>
                <a:srgbClr val="FDFFFD"/>
              </a:solidFill>
              <a:latin typeface="Source Sans Pro"/>
              <a:ea typeface="Source Sans Pro"/>
              <a:cs typeface="Source Sans Pro"/>
              <a:sym typeface="Source Sans Pro"/>
            </a:endParaRPr>
          </a:p>
        </p:txBody>
      </p:sp>
      <p:sp>
        <p:nvSpPr>
          <p:cNvPr id="959" name="Google Shape;959;p78"/>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Roadmap</a:t>
            </a:r>
            <a:endParaRPr sz="850" b="0" i="0" u="none" strike="noStrike" cap="none">
              <a:solidFill>
                <a:srgbClr val="FDFFFD"/>
              </a:solidFill>
              <a:latin typeface="Source Sans Pro"/>
              <a:ea typeface="Source Sans Pro"/>
              <a:cs typeface="Source Sans Pro"/>
              <a:sym typeface="Source Sans Pro"/>
            </a:endParaRPr>
          </a:p>
        </p:txBody>
      </p:sp>
      <p:sp>
        <p:nvSpPr>
          <p:cNvPr id="960" name="Google Shape;960;p78"/>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Discovery</a:t>
            </a:r>
            <a:endParaRPr sz="1400" b="0" i="0" u="none" strike="noStrike" cap="none">
              <a:solidFill>
                <a:srgbClr val="000000"/>
              </a:solidFill>
              <a:latin typeface="Arial"/>
              <a:ea typeface="Arial"/>
              <a:cs typeface="Arial"/>
              <a:sym typeface="Arial"/>
            </a:endParaRPr>
          </a:p>
        </p:txBody>
      </p:sp>
      <p:sp>
        <p:nvSpPr>
          <p:cNvPr id="961" name="Google Shape;961;p78"/>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cxnSp>
        <p:nvCxnSpPr>
          <p:cNvPr id="962" name="Google Shape;962;p78"/>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963" name="Google Shape;963;p78"/>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964" name="Google Shape;964;p78"/>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a:solidFill>
                  <a:srgbClr val="FDFFFD"/>
                </a:solidFill>
                <a:latin typeface="Source Sans Pro"/>
                <a:ea typeface="Source Sans Pro"/>
                <a:cs typeface="Source Sans Pro"/>
                <a:sym typeface="Source Sans Pro"/>
              </a:rPr>
              <a:t>HH: Charter</a:t>
            </a:r>
            <a:endParaRPr sz="800" b="0" i="0" u="none" strike="noStrike" cap="none">
              <a:solidFill>
                <a:srgbClr val="000000"/>
              </a:solidFill>
              <a:latin typeface="Source Sans Pro"/>
              <a:ea typeface="Source Sans Pro"/>
              <a:cs typeface="Source Sans Pro"/>
              <a:sym typeface="Source Sans Pro"/>
            </a:endParaRPr>
          </a:p>
        </p:txBody>
      </p:sp>
      <p:sp>
        <p:nvSpPr>
          <p:cNvPr id="965" name="Google Shape;965;p78"/>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66" name="Google Shape;966;p78"/>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67" name="Google Shape;967;p78"/>
          <p:cNvSpPr/>
          <p:nvPr/>
        </p:nvSpPr>
        <p:spPr>
          <a:xfrm>
            <a:off x="5616380" y="4472663"/>
            <a:ext cx="1882328" cy="286191"/>
          </a:xfrm>
          <a:prstGeom prst="rect">
            <a:avLst/>
          </a:prstGeom>
          <a:solidFill>
            <a:srgbClr val="B9CCE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Stakeholder Interviews</a:t>
            </a:r>
            <a:endParaRPr sz="1400" b="0" i="0" u="none" strike="noStrike" cap="none">
              <a:solidFill>
                <a:schemeClr val="accent1"/>
              </a:solidFill>
              <a:latin typeface="Arial"/>
              <a:ea typeface="Arial"/>
              <a:cs typeface="Arial"/>
              <a:sym typeface="Arial"/>
            </a:endParaRPr>
          </a:p>
        </p:txBody>
      </p:sp>
      <p:sp>
        <p:nvSpPr>
          <p:cNvPr id="968" name="Google Shape;968;p78"/>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Stakeholder Interviews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
          <p:cNvSpPr txBox="1"/>
          <p:nvPr/>
        </p:nvSpPr>
        <p:spPr>
          <a:xfrm>
            <a:off x="7256193" y="5211973"/>
            <a:ext cx="4686435"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255" name="Google Shape;255;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56" name="Google Shape;256;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57" name="Google Shape;257;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58" name="Google Shape;258;p4"/>
          <p:cNvCxnSpPr/>
          <p:nvPr/>
        </p:nvCxnSpPr>
        <p:spPr>
          <a:xfrm>
            <a:off x="809439" y="1918813"/>
            <a:ext cx="3178432" cy="11963"/>
          </a:xfrm>
          <a:prstGeom prst="straightConnector1">
            <a:avLst/>
          </a:prstGeom>
          <a:noFill/>
          <a:ln w="9525" cap="flat" cmpd="sng">
            <a:solidFill>
              <a:srgbClr val="232B34"/>
            </a:solidFill>
            <a:prstDash val="solid"/>
            <a:round/>
            <a:headEnd type="none" w="sm" len="sm"/>
            <a:tailEnd type="none" w="sm" len="sm"/>
          </a:ln>
        </p:spPr>
      </p:cxnSp>
      <p:cxnSp>
        <p:nvCxnSpPr>
          <p:cNvPr id="259" name="Google Shape;259;p4"/>
          <p:cNvCxnSpPr/>
          <p:nvPr/>
        </p:nvCxnSpPr>
        <p:spPr>
          <a:xfrm rot="10800000" flipH="1">
            <a:off x="4128105" y="1925163"/>
            <a:ext cx="7087170" cy="32"/>
          </a:xfrm>
          <a:prstGeom prst="straightConnector1">
            <a:avLst/>
          </a:prstGeom>
          <a:noFill/>
          <a:ln w="9525" cap="flat" cmpd="sng">
            <a:solidFill>
              <a:srgbClr val="232B34"/>
            </a:solidFill>
            <a:prstDash val="solid"/>
            <a:round/>
            <a:headEnd type="none" w="sm" len="sm"/>
            <a:tailEnd type="none" w="sm" len="sm"/>
          </a:ln>
        </p:spPr>
      </p:cxnSp>
      <p:sp>
        <p:nvSpPr>
          <p:cNvPr id="260" name="Google Shape;260;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1" name="Google Shape;261;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69" name="Google Shape;269;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1" name="Google Shape;271;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2" name="Google Shape;272;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523994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78" name="Google Shape;278;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79" name="Google Shape;279;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0" name="Google Shape;280;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1" name="Google Shape;281;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2" name="Google Shape;282;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564236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604478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44719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84961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87" name="Google Shape;287;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88" name="Google Shape;288;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89" name="Google Shape;289;p4"/>
          <p:cNvSpPr txBox="1"/>
          <p:nvPr/>
        </p:nvSpPr>
        <p:spPr>
          <a:xfrm>
            <a:off x="7252032"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0" name="Google Shape;290;p4"/>
          <p:cNvSpPr txBox="1"/>
          <p:nvPr/>
        </p:nvSpPr>
        <p:spPr>
          <a:xfrm>
            <a:off x="7654449"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8056866"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45928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861700"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926411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66653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1006895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7529025" y="2735171"/>
            <a:ext cx="885433"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8467130" y="2735171"/>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4653810" y="3898930"/>
            <a:ext cx="3403056" cy="458547"/>
          </a:xfrm>
          <a:prstGeom prst="rect">
            <a:avLst/>
          </a:prstGeom>
          <a:solidFill>
            <a:srgbClr val="B9CCE2"/>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4" name="Google Shape;304;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05" name="Google Shape;305;p4"/>
          <p:cNvSpPr txBox="1"/>
          <p:nvPr/>
        </p:nvSpPr>
        <p:spPr>
          <a:xfrm>
            <a:off x="4032696" y="156473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06" name="Google Shape;306;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07" name="Google Shape;307;p4"/>
          <p:cNvGrpSpPr/>
          <p:nvPr/>
        </p:nvGrpSpPr>
        <p:grpSpPr>
          <a:xfrm>
            <a:off x="7358951" y="1198263"/>
            <a:ext cx="1351008" cy="4461457"/>
            <a:chOff x="5416154" y="1306817"/>
            <a:chExt cx="1351008" cy="4461457"/>
          </a:xfrm>
        </p:grpSpPr>
        <p:cxnSp>
          <p:nvCxnSpPr>
            <p:cNvPr id="308" name="Google Shape;308;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09" name="Google Shape;309;p4"/>
            <p:cNvGrpSpPr/>
            <p:nvPr/>
          </p:nvGrpSpPr>
          <p:grpSpPr>
            <a:xfrm>
              <a:off x="5416154" y="1306817"/>
              <a:ext cx="1351008" cy="440384"/>
              <a:chOff x="5536804" y="1338567"/>
              <a:chExt cx="1351008" cy="440384"/>
            </a:xfrm>
          </p:grpSpPr>
          <p:sp>
            <p:nvSpPr>
              <p:cNvPr id="310" name="Google Shape;310;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11" name="Google Shape;311;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2" name="Google Shape;312;p4"/>
          <p:cNvSpPr txBox="1"/>
          <p:nvPr/>
        </p:nvSpPr>
        <p:spPr>
          <a:xfrm>
            <a:off x="8054045" y="3898930"/>
            <a:ext cx="3888583" cy="458547"/>
          </a:xfrm>
          <a:prstGeom prst="rect">
            <a:avLst/>
          </a:prstGeom>
          <a:solidFill>
            <a:srgbClr val="0365B9">
              <a:alpha val="31372"/>
            </a:srgbClr>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8F8F8F"/>
                </a:solidFill>
                <a:latin typeface="Source Sans Pro"/>
                <a:ea typeface="Source Sans Pro"/>
                <a:cs typeface="Source Sans Pro"/>
                <a:sym typeface="Source Sans Pro"/>
              </a:rPr>
              <a:t>Follow ups as needed</a:t>
            </a:r>
            <a:endParaRPr sz="1200" b="1" i="0" u="none" strike="noStrike" cap="none">
              <a:solidFill>
                <a:srgbClr val="8F8F8F"/>
              </a:solidFill>
              <a:latin typeface="Source Sans Pro"/>
              <a:ea typeface="Source Sans Pro"/>
              <a:cs typeface="Source Sans Pro"/>
              <a:sym typeface="Source Sans Pro"/>
            </a:endParaRPr>
          </a:p>
        </p:txBody>
      </p:sp>
      <p:sp>
        <p:nvSpPr>
          <p:cNvPr id="313" name="Google Shape;313;p4"/>
          <p:cNvSpPr txBox="1"/>
          <p:nvPr/>
        </p:nvSpPr>
        <p:spPr>
          <a:xfrm>
            <a:off x="1127207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26</a:t>
            </a:r>
            <a:endParaRPr sz="1200" b="0" i="0" u="none" strike="noStrike" cap="none">
              <a:solidFill>
                <a:schemeClr val="dk2"/>
              </a:solidFill>
              <a:latin typeface="Source Sans Pro"/>
              <a:ea typeface="Source Sans Pro"/>
              <a:cs typeface="Source Sans Pro"/>
              <a:sym typeface="Source Sans Pro"/>
            </a:endParaRPr>
          </a:p>
        </p:txBody>
      </p:sp>
      <p:sp>
        <p:nvSpPr>
          <p:cNvPr id="314" name="Google Shape;314;p4"/>
          <p:cNvSpPr txBox="1"/>
          <p:nvPr/>
        </p:nvSpPr>
        <p:spPr>
          <a:xfrm>
            <a:off x="11677995" y="2257675"/>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27</a:t>
            </a:r>
            <a:endParaRPr sz="1200" b="0" i="0" u="none" strike="noStrike" cap="none">
              <a:solidFill>
                <a:schemeClr val="dk2"/>
              </a:solidFill>
              <a:latin typeface="Source Sans Pro"/>
              <a:ea typeface="Source Sans Pro"/>
              <a:cs typeface="Source Sans Pro"/>
              <a:sym typeface="Source Sans Pro"/>
            </a:endParaRPr>
          </a:p>
        </p:txBody>
      </p:sp>
      <p:sp>
        <p:nvSpPr>
          <p:cNvPr id="315" name="Google Shape;315;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16" name="Google Shape;316;p4"/>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322" name="Google Shape;322;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3" name="Google Shape;323;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4" name="Google Shape;324;p9"/>
          <p:cNvSpPr txBox="1"/>
          <p:nvPr/>
        </p:nvSpPr>
        <p:spPr>
          <a:xfrm>
            <a:off x="312862" y="1599897"/>
            <a:ext cx="2256900" cy="21894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a:t>
            </a: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For sprint 2 we </a:t>
            </a:r>
            <a:r>
              <a:rPr lang="en-US" sz="1400" b="0" i="0" u="none" strike="noStrike" cap="none">
                <a:solidFill>
                  <a:srgbClr val="000000"/>
                </a:solidFill>
                <a:latin typeface="PT Serif"/>
                <a:ea typeface="PT Serif"/>
                <a:cs typeface="PT Serif"/>
                <a:sym typeface="PT Serif"/>
              </a:rPr>
              <a:t>focused on structuring our IA tree tests, continuing and synthesizing our findings from business partner interviews, and thinking about future research activities		</a:t>
            </a:r>
            <a:endParaRPr sz="1400" b="0" i="0" u="none" strike="noStrike" cap="none">
              <a:solidFill>
                <a:srgbClr val="000000"/>
              </a:solidFill>
              <a:latin typeface="PT Serif"/>
              <a:ea typeface="PT Serif"/>
              <a:cs typeface="PT Serif"/>
              <a:sym typeface="PT Serif"/>
            </a:endParaRPr>
          </a:p>
        </p:txBody>
      </p:sp>
      <p:graphicFrame>
        <p:nvGraphicFramePr>
          <p:cNvPr id="325" name="Google Shape;325;p9"/>
          <p:cNvGraphicFramePr/>
          <p:nvPr/>
        </p:nvGraphicFramePr>
        <p:xfrm>
          <a:off x="3032371" y="5565328"/>
          <a:ext cx="3000000" cy="3000000"/>
        </p:xfrm>
        <a:graphic>
          <a:graphicData uri="http://schemas.openxmlformats.org/drawingml/2006/table">
            <a:tbl>
              <a:tblPr firstRow="1" bandRow="1">
                <a:noFill/>
                <a:tableStyleId>{E650A472-4CD0-4D4A-BAF8-1B5A4F28DF2E}</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6" name="Google Shape;326;p9"/>
          <p:cNvCxnSpPr/>
          <p:nvPr/>
        </p:nvCxnSpPr>
        <p:spPr>
          <a:xfrm>
            <a:off x="3032371" y="1357994"/>
            <a:ext cx="8697470" cy="13606"/>
          </a:xfrm>
          <a:prstGeom prst="straightConnector1">
            <a:avLst/>
          </a:prstGeom>
          <a:noFill/>
          <a:ln w="9525" cap="flat" cmpd="sng">
            <a:solidFill>
              <a:srgbClr val="747C74"/>
            </a:solidFill>
            <a:prstDash val="dot"/>
            <a:round/>
            <a:headEnd type="none" w="sm" len="sm"/>
            <a:tailEnd type="none" w="sm" len="sm"/>
          </a:ln>
        </p:spPr>
      </p:cxnSp>
      <p:sp>
        <p:nvSpPr>
          <p:cNvPr id="327" name="Google Shape;327;p9"/>
          <p:cNvSpPr txBox="1"/>
          <p:nvPr/>
        </p:nvSpPr>
        <p:spPr>
          <a:xfrm>
            <a:off x="4065202" y="2358156"/>
            <a:ext cx="6213900" cy="1277700"/>
          </a:xfrm>
          <a:prstGeom prst="rect">
            <a:avLst/>
          </a:prstGeom>
          <a:noFill/>
          <a:ln>
            <a:noFill/>
          </a:ln>
        </p:spPr>
        <p:txBody>
          <a:bodyPr spcFirstLastPara="1" wrap="square" lIns="0" tIns="0" rIns="0" bIns="0" anchor="t" anchorCtr="0">
            <a:spAutoFit/>
          </a:bodyPr>
          <a:lstStyle/>
          <a:p>
            <a:pPr marL="457200" marR="0" lvl="0" indent="-330200" algn="l" rtl="0">
              <a:lnSpc>
                <a:spcPct val="100000"/>
              </a:lnSpc>
              <a:spcBef>
                <a:spcPts val="600"/>
              </a:spcBef>
              <a:spcAft>
                <a:spcPts val="0"/>
              </a:spcAft>
              <a:buClr>
                <a:srgbClr val="000000"/>
              </a:buClr>
              <a:buSzPts val="1600"/>
              <a:buFont typeface="PT Serif"/>
              <a:buAutoNum type="alphaUcPeriod"/>
            </a:pPr>
            <a:r>
              <a:rPr lang="en-US" sz="1600" b="0" i="0" u="none" strike="noStrike" cap="none">
                <a:solidFill>
                  <a:schemeClr val="dk1"/>
                </a:solidFill>
                <a:latin typeface="PT Serif"/>
                <a:ea typeface="PT Serif"/>
                <a:cs typeface="PT Serif"/>
                <a:sym typeface="PT Serif"/>
              </a:rPr>
              <a:t>Draft of research activities plan </a:t>
            </a:r>
            <a:endParaRPr sz="1600" b="0" i="0" u="none" strike="noStrike" cap="none">
              <a:solidFill>
                <a:schemeClr val="dk1"/>
              </a:solidFill>
              <a:latin typeface="PT Serif"/>
              <a:ea typeface="PT Serif"/>
              <a:cs typeface="PT Serif"/>
              <a:sym typeface="PT Serif"/>
            </a:endParaRPr>
          </a:p>
          <a:p>
            <a:pPr marL="457200" marR="0" lvl="0" indent="-330200" algn="l" rtl="0">
              <a:lnSpc>
                <a:spcPct val="100000"/>
              </a:lnSpc>
              <a:spcBef>
                <a:spcPts val="0"/>
              </a:spcBef>
              <a:spcAft>
                <a:spcPts val="0"/>
              </a:spcAft>
              <a:buClr>
                <a:srgbClr val="000000"/>
              </a:buClr>
              <a:buSzPts val="1600"/>
              <a:buFont typeface="PT Serif"/>
              <a:buAutoNum type="alphaUcPeriod"/>
            </a:pPr>
            <a:r>
              <a:rPr lang="en-US" sz="1600" b="0" i="0" u="none" strike="noStrike" cap="none">
                <a:solidFill>
                  <a:schemeClr val="dk1"/>
                </a:solidFill>
                <a:latin typeface="PT Serif"/>
                <a:ea typeface="PT Serif"/>
                <a:cs typeface="PT Serif"/>
                <a:sym typeface="PT Serif"/>
              </a:rPr>
              <a:t>Business partner discovery and synthesis</a:t>
            </a:r>
            <a:endParaRPr sz="1600" b="0" i="0" u="none" strike="noStrike" cap="none">
              <a:solidFill>
                <a:schemeClr val="dk1"/>
              </a:solidFill>
              <a:latin typeface="PT Serif"/>
              <a:ea typeface="PT Serif"/>
              <a:cs typeface="PT Serif"/>
              <a:sym typeface="PT Serif"/>
            </a:endParaRPr>
          </a:p>
          <a:p>
            <a:pPr marL="457200" marR="0" lvl="0" indent="-330200" algn="l" rtl="0">
              <a:lnSpc>
                <a:spcPct val="100000"/>
              </a:lnSpc>
              <a:spcBef>
                <a:spcPts val="0"/>
              </a:spcBef>
              <a:spcAft>
                <a:spcPts val="0"/>
              </a:spcAft>
              <a:buClr>
                <a:schemeClr val="dk1"/>
              </a:buClr>
              <a:buSzPts val="1600"/>
              <a:buFont typeface="PT Serif"/>
              <a:buAutoNum type="alphaUcPeriod"/>
            </a:pPr>
            <a:r>
              <a:rPr lang="en-US" sz="1600" b="0" i="0" u="none" strike="noStrike" cap="none">
                <a:solidFill>
                  <a:schemeClr val="dk1"/>
                </a:solidFill>
                <a:latin typeface="PT Serif"/>
                <a:ea typeface="PT Serif"/>
                <a:cs typeface="PT Serif"/>
                <a:sym typeface="PT Serif"/>
              </a:rPr>
              <a:t>Experience map skeleton</a:t>
            </a:r>
            <a:endParaRPr sz="1600" b="0" i="0" u="none" strike="noStrike" cap="none">
              <a:solidFill>
                <a:srgbClr val="000000"/>
              </a:solidFill>
              <a:latin typeface="PT Serif"/>
              <a:ea typeface="PT Serif"/>
              <a:cs typeface="PT Serif"/>
              <a:sym typeface="PT Serif"/>
            </a:endParaRPr>
          </a:p>
          <a:p>
            <a:pPr marL="457200" marR="0" lvl="0" indent="-330200" algn="l" rtl="0">
              <a:lnSpc>
                <a:spcPct val="100000"/>
              </a:lnSpc>
              <a:spcBef>
                <a:spcPts val="0"/>
              </a:spcBef>
              <a:spcAft>
                <a:spcPts val="0"/>
              </a:spcAft>
              <a:buClr>
                <a:schemeClr val="dk1"/>
              </a:buClr>
              <a:buSzPts val="1600"/>
              <a:buFont typeface="PT Serif"/>
              <a:buAutoNum type="alphaUcPeriod"/>
            </a:pPr>
            <a:r>
              <a:rPr lang="en-US" sz="1600" b="0" i="0" u="none" strike="noStrike" cap="none">
                <a:solidFill>
                  <a:srgbClr val="000000"/>
                </a:solidFill>
                <a:latin typeface="PT Serif"/>
                <a:ea typeface="PT Serif"/>
                <a:cs typeface="PT Serif"/>
                <a:sym typeface="PT Serif"/>
              </a:rPr>
              <a:t>Draft research plan for IA Tree Test</a:t>
            </a:r>
            <a:endParaRPr sz="1600" b="0" i="0" u="none" strike="noStrike" cap="none">
              <a:solidFill>
                <a:srgbClr val="000000"/>
              </a:solidFill>
              <a:latin typeface="PT Serif"/>
              <a:ea typeface="PT Serif"/>
              <a:cs typeface="PT Serif"/>
              <a:sym typeface="PT Serif"/>
            </a:endParaRPr>
          </a:p>
          <a:p>
            <a:pPr marL="182880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8" name="Google Shape;328;p9"/>
          <p:cNvCxnSpPr/>
          <p:nvPr/>
        </p:nvCxnSpPr>
        <p:spPr>
          <a:xfrm>
            <a:off x="3045029" y="4966927"/>
            <a:ext cx="8697469" cy="0"/>
          </a:xfrm>
          <a:prstGeom prst="straightConnector1">
            <a:avLst/>
          </a:prstGeom>
          <a:noFill/>
          <a:ln w="9525" cap="flat" cmpd="sng">
            <a:solidFill>
              <a:srgbClr val="747C74"/>
            </a:solidFill>
            <a:prstDash val="dot"/>
            <a:round/>
            <a:headEnd type="none" w="sm" len="sm"/>
            <a:tailEnd type="none" w="sm" len="sm"/>
          </a:ln>
        </p:spPr>
      </p:cxnSp>
      <p:sp>
        <p:nvSpPr>
          <p:cNvPr id="329" name="Google Shape;329;p9"/>
          <p:cNvSpPr txBox="1"/>
          <p:nvPr/>
        </p:nvSpPr>
        <p:spPr>
          <a:xfrm>
            <a:off x="3572507" y="1998124"/>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30" name="Google Shape;330;p9"/>
          <p:cNvSpPr txBox="1"/>
          <p:nvPr/>
        </p:nvSpPr>
        <p:spPr>
          <a:xfrm>
            <a:off x="4065202" y="4109298"/>
            <a:ext cx="6213900" cy="246300"/>
          </a:xfrm>
          <a:prstGeom prst="rect">
            <a:avLst/>
          </a:prstGeom>
          <a:noFill/>
          <a:ln>
            <a:noFill/>
          </a:ln>
        </p:spPr>
        <p:txBody>
          <a:bodyPr spcFirstLastPara="1" wrap="square" lIns="0" tIns="0" rIns="0" bIns="0" anchor="t" anchorCtr="0">
            <a:spAutoFit/>
          </a:bodyPr>
          <a:lstStyle/>
          <a:p>
            <a:pPr marL="457200" marR="0" lvl="0" indent="-330200" algn="l" rtl="0">
              <a:lnSpc>
                <a:spcPct val="100000"/>
              </a:lnSpc>
              <a:spcBef>
                <a:spcPts val="600"/>
              </a:spcBef>
              <a:spcAft>
                <a:spcPts val="0"/>
              </a:spcAft>
              <a:buClr>
                <a:schemeClr val="dk1"/>
              </a:buClr>
              <a:buSzPts val="1600"/>
              <a:buFont typeface="PT Serif"/>
              <a:buAutoNum type="alphaUcPeriod"/>
            </a:pPr>
            <a:r>
              <a:rPr lang="en-US" sz="1600" b="0" i="0" u="none" strike="noStrike" cap="none">
                <a:solidFill>
                  <a:schemeClr val="dk1"/>
                </a:solidFill>
                <a:latin typeface="PT Serif"/>
                <a:ea typeface="PT Serif"/>
                <a:cs typeface="PT Serif"/>
                <a:sym typeface="PT Serif"/>
              </a:rPr>
              <a:t>Updates on 1095-B</a:t>
            </a:r>
            <a:endParaRPr sz="1600" b="0" i="0" u="none" strike="noStrike" cap="none">
              <a:solidFill>
                <a:srgbClr val="000000"/>
              </a:solidFill>
              <a:latin typeface="PT Serif"/>
              <a:ea typeface="PT Serif"/>
              <a:cs typeface="PT Serif"/>
              <a:sym typeface="PT Serif"/>
            </a:endParaRPr>
          </a:p>
        </p:txBody>
      </p:sp>
      <p:sp>
        <p:nvSpPr>
          <p:cNvPr id="331" name="Google Shape;331;p9"/>
          <p:cNvSpPr txBox="1"/>
          <p:nvPr/>
        </p:nvSpPr>
        <p:spPr>
          <a:xfrm>
            <a:off x="3572506" y="3876594"/>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32" name="Google Shape;332;p9"/>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38" name="Google Shape;338;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2 DEMO</a:t>
            </a:r>
            <a:endParaRPr/>
          </a:p>
        </p:txBody>
      </p:sp>
      <p:sp>
        <p:nvSpPr>
          <p:cNvPr id="339" name="Google Shape;339;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40" name="Google Shape;340;p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6"/>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Health Hub Strategic Roadmap v1</a:t>
            </a:r>
            <a:endParaRPr/>
          </a:p>
        </p:txBody>
      </p:sp>
      <p:sp>
        <p:nvSpPr>
          <p:cNvPr id="346" name="Google Shape;346;p5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7</a:t>
            </a:fld>
            <a:endParaRPr>
              <a:latin typeface="Source Sans Pro"/>
              <a:ea typeface="Source Sans Pro"/>
              <a:cs typeface="Source Sans Pro"/>
              <a:sym typeface="Source Sans Pro"/>
            </a:endParaRPr>
          </a:p>
        </p:txBody>
      </p:sp>
      <p:sp>
        <p:nvSpPr>
          <p:cNvPr id="347" name="Google Shape;347;p56"/>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 Management</a:t>
            </a:r>
            <a:endParaRPr sz="1800" b="0" i="0" u="none" strike="noStrike" cap="none">
              <a:solidFill>
                <a:schemeClr val="dk1"/>
              </a:solidFill>
              <a:latin typeface="Calibri"/>
              <a:ea typeface="Calibri"/>
              <a:cs typeface="Calibri"/>
              <a:sym typeface="Calibri"/>
            </a:endParaRPr>
          </a:p>
        </p:txBody>
      </p:sp>
      <p:cxnSp>
        <p:nvCxnSpPr>
          <p:cNvPr id="348" name="Google Shape;348;p56"/>
          <p:cNvCxnSpPr/>
          <p:nvPr/>
        </p:nvCxnSpPr>
        <p:spPr>
          <a:xfrm>
            <a:off x="1806739" y="2342013"/>
            <a:ext cx="9810040" cy="2210"/>
          </a:xfrm>
          <a:prstGeom prst="straightConnector1">
            <a:avLst/>
          </a:prstGeom>
          <a:noFill/>
          <a:ln w="9525" cap="flat" cmpd="sng">
            <a:solidFill>
              <a:srgbClr val="232B34"/>
            </a:solidFill>
            <a:prstDash val="solid"/>
            <a:round/>
            <a:headEnd type="none" w="sm" len="sm"/>
            <a:tailEnd type="none" w="sm" len="sm"/>
          </a:ln>
        </p:spPr>
      </p:cxnSp>
      <p:sp>
        <p:nvSpPr>
          <p:cNvPr id="349" name="Google Shape;349;p56"/>
          <p:cNvSpPr txBox="1"/>
          <p:nvPr/>
        </p:nvSpPr>
        <p:spPr>
          <a:xfrm>
            <a:off x="608677" y="175603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YEAR</a:t>
            </a:r>
            <a:endParaRPr sz="1400" b="0" i="0" u="none" strike="noStrike" cap="none">
              <a:solidFill>
                <a:srgbClr val="000000"/>
              </a:solidFill>
              <a:latin typeface="Arial"/>
              <a:ea typeface="Arial"/>
              <a:cs typeface="Arial"/>
              <a:sym typeface="Arial"/>
            </a:endParaRPr>
          </a:p>
        </p:txBody>
      </p:sp>
      <p:sp>
        <p:nvSpPr>
          <p:cNvPr id="350" name="Google Shape;350;p56"/>
          <p:cNvSpPr txBox="1"/>
          <p:nvPr/>
        </p:nvSpPr>
        <p:spPr>
          <a:xfrm>
            <a:off x="941273" y="2483737"/>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Task Order</a:t>
            </a:r>
            <a:endParaRPr sz="1400" b="0" i="0" u="none" strike="noStrike" cap="none">
              <a:solidFill>
                <a:srgbClr val="000000"/>
              </a:solidFill>
              <a:latin typeface="Arial"/>
              <a:ea typeface="Arial"/>
              <a:cs typeface="Arial"/>
              <a:sym typeface="Arial"/>
            </a:endParaRPr>
          </a:p>
        </p:txBody>
      </p:sp>
      <p:sp>
        <p:nvSpPr>
          <p:cNvPr id="351" name="Google Shape;351;p56"/>
          <p:cNvSpPr txBox="1"/>
          <p:nvPr/>
        </p:nvSpPr>
        <p:spPr>
          <a:xfrm>
            <a:off x="607773" y="2057409"/>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352" name="Google Shape;352;p56"/>
          <p:cNvSpPr txBox="1"/>
          <p:nvPr/>
        </p:nvSpPr>
        <p:spPr>
          <a:xfrm>
            <a:off x="598999" y="314808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353" name="Google Shape;353;p56"/>
          <p:cNvSpPr txBox="1"/>
          <p:nvPr/>
        </p:nvSpPr>
        <p:spPr>
          <a:xfrm>
            <a:off x="1797158" y="2034992"/>
            <a:ext cx="1554480"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354" name="Google Shape;354;p56"/>
          <p:cNvSpPr txBox="1"/>
          <p:nvPr/>
        </p:nvSpPr>
        <p:spPr>
          <a:xfrm>
            <a:off x="2954029"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16</a:t>
            </a:r>
            <a:endParaRPr sz="1200" b="0" i="0" u="none" strike="noStrike" cap="none">
              <a:solidFill>
                <a:srgbClr val="8F8F8F"/>
              </a:solidFill>
              <a:latin typeface="Source Sans Pro"/>
              <a:ea typeface="Source Sans Pro"/>
              <a:cs typeface="Source Sans Pro"/>
              <a:sym typeface="Source Sans Pro"/>
            </a:endParaRPr>
          </a:p>
        </p:txBody>
      </p:sp>
      <p:sp>
        <p:nvSpPr>
          <p:cNvPr id="355" name="Google Shape;355;p56"/>
          <p:cNvSpPr txBox="1"/>
          <p:nvPr/>
        </p:nvSpPr>
        <p:spPr>
          <a:xfrm>
            <a:off x="367495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17</a:t>
            </a:r>
            <a:endParaRPr sz="1200" b="0" i="0" u="none" strike="noStrike" cap="none">
              <a:solidFill>
                <a:srgbClr val="8F8F8F"/>
              </a:solidFill>
              <a:latin typeface="Source Sans Pro"/>
              <a:ea typeface="Source Sans Pro"/>
              <a:cs typeface="Source Sans Pro"/>
              <a:sym typeface="Source Sans Pro"/>
            </a:endParaRPr>
          </a:p>
        </p:txBody>
      </p:sp>
      <p:sp>
        <p:nvSpPr>
          <p:cNvPr id="356" name="Google Shape;356;p56"/>
          <p:cNvSpPr txBox="1"/>
          <p:nvPr/>
        </p:nvSpPr>
        <p:spPr>
          <a:xfrm>
            <a:off x="4374402"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18</a:t>
            </a:r>
            <a:endParaRPr sz="1200" b="0" i="0" u="none" strike="noStrike" cap="none">
              <a:solidFill>
                <a:srgbClr val="8F8F8F"/>
              </a:solidFill>
              <a:latin typeface="Source Sans Pro"/>
              <a:ea typeface="Source Sans Pro"/>
              <a:cs typeface="Source Sans Pro"/>
              <a:sym typeface="Source Sans Pro"/>
            </a:endParaRPr>
          </a:p>
        </p:txBody>
      </p:sp>
      <p:sp>
        <p:nvSpPr>
          <p:cNvPr id="357" name="Google Shape;357;p56"/>
          <p:cNvSpPr txBox="1"/>
          <p:nvPr/>
        </p:nvSpPr>
        <p:spPr>
          <a:xfrm>
            <a:off x="5116744"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19</a:t>
            </a:r>
            <a:endParaRPr sz="1200" b="0" i="0" u="none" strike="noStrike" cap="none">
              <a:solidFill>
                <a:srgbClr val="8F8F8F"/>
              </a:solidFill>
              <a:latin typeface="Source Sans Pro"/>
              <a:ea typeface="Source Sans Pro"/>
              <a:cs typeface="Source Sans Pro"/>
              <a:sym typeface="Source Sans Pro"/>
            </a:endParaRPr>
          </a:p>
        </p:txBody>
      </p:sp>
      <p:sp>
        <p:nvSpPr>
          <p:cNvPr id="358" name="Google Shape;358;p56"/>
          <p:cNvSpPr txBox="1"/>
          <p:nvPr/>
        </p:nvSpPr>
        <p:spPr>
          <a:xfrm>
            <a:off x="584404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20</a:t>
            </a:r>
            <a:endParaRPr sz="1200" b="0" i="0" u="none" strike="noStrike" cap="none">
              <a:solidFill>
                <a:srgbClr val="8F8F8F"/>
              </a:solidFill>
              <a:latin typeface="Source Sans Pro"/>
              <a:ea typeface="Source Sans Pro"/>
              <a:cs typeface="Source Sans Pro"/>
              <a:sym typeface="Source Sans Pro"/>
            </a:endParaRPr>
          </a:p>
        </p:txBody>
      </p:sp>
      <p:sp>
        <p:nvSpPr>
          <p:cNvPr id="359" name="Google Shape;359;p56"/>
          <p:cNvSpPr txBox="1"/>
          <p:nvPr/>
        </p:nvSpPr>
        <p:spPr>
          <a:xfrm>
            <a:off x="658266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21</a:t>
            </a:r>
            <a:endParaRPr sz="1200" b="0" i="0" u="none" strike="noStrike" cap="none">
              <a:solidFill>
                <a:srgbClr val="8F8F8F"/>
              </a:solidFill>
              <a:latin typeface="Source Sans Pro"/>
              <a:ea typeface="Source Sans Pro"/>
              <a:cs typeface="Source Sans Pro"/>
              <a:sym typeface="Source Sans Pro"/>
            </a:endParaRPr>
          </a:p>
        </p:txBody>
      </p:sp>
      <p:sp>
        <p:nvSpPr>
          <p:cNvPr id="360" name="Google Shape;360;p56"/>
          <p:cNvSpPr txBox="1"/>
          <p:nvPr/>
        </p:nvSpPr>
        <p:spPr>
          <a:xfrm>
            <a:off x="7309961"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22</a:t>
            </a:r>
            <a:endParaRPr sz="1200" b="0" i="0" u="none" strike="noStrike" cap="none">
              <a:solidFill>
                <a:srgbClr val="8F8F8F"/>
              </a:solidFill>
              <a:latin typeface="Source Sans Pro"/>
              <a:ea typeface="Source Sans Pro"/>
              <a:cs typeface="Source Sans Pro"/>
              <a:sym typeface="Source Sans Pro"/>
            </a:endParaRPr>
          </a:p>
        </p:txBody>
      </p:sp>
      <p:sp>
        <p:nvSpPr>
          <p:cNvPr id="361" name="Google Shape;361;p56"/>
          <p:cNvSpPr txBox="1"/>
          <p:nvPr/>
        </p:nvSpPr>
        <p:spPr>
          <a:xfrm>
            <a:off x="804858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23</a:t>
            </a:r>
            <a:endParaRPr sz="1200" b="0" i="0" u="none" strike="noStrike" cap="none">
              <a:solidFill>
                <a:srgbClr val="8F8F8F"/>
              </a:solidFill>
              <a:latin typeface="Source Sans Pro"/>
              <a:ea typeface="Source Sans Pro"/>
              <a:cs typeface="Source Sans Pro"/>
              <a:sym typeface="Source Sans Pro"/>
            </a:endParaRPr>
          </a:p>
        </p:txBody>
      </p:sp>
      <p:sp>
        <p:nvSpPr>
          <p:cNvPr id="362" name="Google Shape;362;p56"/>
          <p:cNvSpPr txBox="1"/>
          <p:nvPr/>
        </p:nvSpPr>
        <p:spPr>
          <a:xfrm>
            <a:off x="8760838"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24</a:t>
            </a:r>
            <a:endParaRPr sz="1200" b="0" i="0" u="none" strike="noStrike" cap="none">
              <a:solidFill>
                <a:srgbClr val="8F8F8F"/>
              </a:solidFill>
              <a:latin typeface="Source Sans Pro"/>
              <a:ea typeface="Source Sans Pro"/>
              <a:cs typeface="Source Sans Pro"/>
              <a:sym typeface="Source Sans Pro"/>
            </a:endParaRPr>
          </a:p>
        </p:txBody>
      </p:sp>
      <p:sp>
        <p:nvSpPr>
          <p:cNvPr id="363" name="Google Shape;363;p56"/>
          <p:cNvSpPr txBox="1"/>
          <p:nvPr/>
        </p:nvSpPr>
        <p:spPr>
          <a:xfrm>
            <a:off x="946472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25</a:t>
            </a:r>
            <a:endParaRPr sz="1200" b="0" i="0" u="none" strike="noStrike" cap="none">
              <a:solidFill>
                <a:srgbClr val="8F8F8F"/>
              </a:solidFill>
              <a:latin typeface="Source Sans Pro"/>
              <a:ea typeface="Source Sans Pro"/>
              <a:cs typeface="Source Sans Pro"/>
              <a:sym typeface="Source Sans Pro"/>
            </a:endParaRPr>
          </a:p>
        </p:txBody>
      </p:sp>
      <p:sp>
        <p:nvSpPr>
          <p:cNvPr id="364" name="Google Shape;364;p56"/>
          <p:cNvSpPr txBox="1"/>
          <p:nvPr/>
        </p:nvSpPr>
        <p:spPr>
          <a:xfrm>
            <a:off x="3410269" y="2026197"/>
            <a:ext cx="1554480"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65" name="Google Shape;365;p56"/>
          <p:cNvSpPr txBox="1"/>
          <p:nvPr/>
        </p:nvSpPr>
        <p:spPr>
          <a:xfrm>
            <a:off x="5023380"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66" name="Google Shape;366;p56"/>
          <p:cNvSpPr txBox="1"/>
          <p:nvPr/>
        </p:nvSpPr>
        <p:spPr>
          <a:xfrm>
            <a:off x="6636717" y="2034393"/>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67" name="Google Shape;367;p56"/>
          <p:cNvSpPr txBox="1"/>
          <p:nvPr/>
        </p:nvSpPr>
        <p:spPr>
          <a:xfrm>
            <a:off x="8223235"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68" name="Google Shape;368;p56"/>
          <p:cNvSpPr txBox="1"/>
          <p:nvPr/>
        </p:nvSpPr>
        <p:spPr>
          <a:xfrm>
            <a:off x="1721502" y="1720071"/>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grpSp>
        <p:nvGrpSpPr>
          <p:cNvPr id="369" name="Google Shape;369;p56"/>
          <p:cNvGrpSpPr/>
          <p:nvPr/>
        </p:nvGrpSpPr>
        <p:grpSpPr>
          <a:xfrm>
            <a:off x="3670637" y="1454160"/>
            <a:ext cx="1351008" cy="4461457"/>
            <a:chOff x="5416154" y="1306817"/>
            <a:chExt cx="1351008" cy="4461457"/>
          </a:xfrm>
        </p:grpSpPr>
        <p:cxnSp>
          <p:nvCxnSpPr>
            <p:cNvPr id="370" name="Google Shape;370;p56"/>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71" name="Google Shape;371;p56"/>
            <p:cNvGrpSpPr/>
            <p:nvPr/>
          </p:nvGrpSpPr>
          <p:grpSpPr>
            <a:xfrm>
              <a:off x="5416154" y="1306817"/>
              <a:ext cx="1351008" cy="440384"/>
              <a:chOff x="5536804" y="1338567"/>
              <a:chExt cx="1351008" cy="440384"/>
            </a:xfrm>
          </p:grpSpPr>
          <p:sp>
            <p:nvSpPr>
              <p:cNvPr id="372" name="Google Shape;372;p56"/>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73" name="Google Shape;373;p56"/>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74" name="Google Shape;374;p56"/>
          <p:cNvSpPr txBox="1"/>
          <p:nvPr/>
        </p:nvSpPr>
        <p:spPr>
          <a:xfrm>
            <a:off x="9836572"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75" name="Google Shape;375;p56"/>
          <p:cNvSpPr txBox="1"/>
          <p:nvPr/>
        </p:nvSpPr>
        <p:spPr>
          <a:xfrm>
            <a:off x="941273" y="2724724"/>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sp>
        <p:nvSpPr>
          <p:cNvPr id="376" name="Google Shape;376;p56"/>
          <p:cNvSpPr txBox="1"/>
          <p:nvPr/>
        </p:nvSpPr>
        <p:spPr>
          <a:xfrm>
            <a:off x="599000" y="2270757"/>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SPRINT</a:t>
            </a:r>
            <a:endParaRPr sz="1200" b="0" i="0" u="none" strike="noStrike" cap="none">
              <a:solidFill>
                <a:srgbClr val="0467B8"/>
              </a:solidFill>
              <a:latin typeface="Source Sans Pro"/>
              <a:ea typeface="Source Sans Pro"/>
              <a:cs typeface="Source Sans Pro"/>
              <a:sym typeface="Source Sans Pro"/>
            </a:endParaRPr>
          </a:p>
        </p:txBody>
      </p:sp>
      <p:sp>
        <p:nvSpPr>
          <p:cNvPr id="377" name="Google Shape;377;p56"/>
          <p:cNvSpPr txBox="1"/>
          <p:nvPr/>
        </p:nvSpPr>
        <p:spPr>
          <a:xfrm>
            <a:off x="2954029"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378" name="Google Shape;378;p56"/>
          <p:cNvSpPr txBox="1"/>
          <p:nvPr/>
        </p:nvSpPr>
        <p:spPr>
          <a:xfrm>
            <a:off x="437440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379" name="Google Shape;379;p56"/>
          <p:cNvSpPr txBox="1"/>
          <p:nvPr/>
        </p:nvSpPr>
        <p:spPr>
          <a:xfrm>
            <a:off x="5098166"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380" name="Google Shape;380;p56"/>
          <p:cNvSpPr txBox="1"/>
          <p:nvPr/>
        </p:nvSpPr>
        <p:spPr>
          <a:xfrm>
            <a:off x="5829423"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381" name="Google Shape;381;p56"/>
          <p:cNvSpPr txBox="1"/>
          <p:nvPr/>
        </p:nvSpPr>
        <p:spPr>
          <a:xfrm>
            <a:off x="6561138"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382" name="Google Shape;382;p56"/>
          <p:cNvSpPr txBox="1"/>
          <p:nvPr/>
        </p:nvSpPr>
        <p:spPr>
          <a:xfrm>
            <a:off x="7305946"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383" name="Google Shape;383;p56"/>
          <p:cNvSpPr txBox="1"/>
          <p:nvPr/>
        </p:nvSpPr>
        <p:spPr>
          <a:xfrm>
            <a:off x="8039914"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384" name="Google Shape;384;p56"/>
          <p:cNvSpPr txBox="1"/>
          <p:nvPr/>
        </p:nvSpPr>
        <p:spPr>
          <a:xfrm>
            <a:off x="8760838"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385" name="Google Shape;385;p56"/>
          <p:cNvSpPr txBox="1"/>
          <p:nvPr/>
        </p:nvSpPr>
        <p:spPr>
          <a:xfrm>
            <a:off x="948176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386" name="Google Shape;386;p56"/>
          <p:cNvSpPr txBox="1"/>
          <p:nvPr/>
        </p:nvSpPr>
        <p:spPr>
          <a:xfrm>
            <a:off x="3658590"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387" name="Google Shape;387;p56"/>
          <p:cNvSpPr txBox="1"/>
          <p:nvPr/>
        </p:nvSpPr>
        <p:spPr>
          <a:xfrm>
            <a:off x="2954025" y="3924300"/>
            <a:ext cx="1415100" cy="418500"/>
          </a:xfrm>
          <a:prstGeom prst="rect">
            <a:avLst/>
          </a:prstGeom>
          <a:solidFill>
            <a:srgbClr val="7185A0"/>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Comparative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Research</a:t>
            </a:r>
            <a:endParaRPr sz="1400" b="0" i="0" u="none" strike="noStrike" cap="none">
              <a:solidFill>
                <a:srgbClr val="000000"/>
              </a:solidFill>
              <a:latin typeface="Arial"/>
              <a:ea typeface="Arial"/>
              <a:cs typeface="Arial"/>
              <a:sym typeface="Arial"/>
            </a:endParaRPr>
          </a:p>
        </p:txBody>
      </p:sp>
      <p:sp>
        <p:nvSpPr>
          <p:cNvPr id="388" name="Google Shape;388;p56"/>
          <p:cNvSpPr txBox="1"/>
          <p:nvPr/>
        </p:nvSpPr>
        <p:spPr>
          <a:xfrm>
            <a:off x="8760838" y="5682268"/>
            <a:ext cx="1343965" cy="418507"/>
          </a:xfrm>
          <a:prstGeom prst="rect">
            <a:avLst/>
          </a:prstGeom>
          <a:solidFill>
            <a:srgbClr val="9163D8"/>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Future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 IA Map</a:t>
            </a:r>
            <a:endParaRPr sz="1200" b="0" i="0" u="none" strike="noStrike" cap="none">
              <a:solidFill>
                <a:schemeClr val="lt1"/>
              </a:solidFill>
              <a:latin typeface="Source Sans Pro"/>
              <a:ea typeface="Source Sans Pro"/>
              <a:cs typeface="Source Sans Pro"/>
              <a:sym typeface="Source Sans Pro"/>
            </a:endParaRPr>
          </a:p>
        </p:txBody>
      </p:sp>
      <p:sp>
        <p:nvSpPr>
          <p:cNvPr id="389" name="Google Shape;389;p56"/>
          <p:cNvSpPr txBox="1"/>
          <p:nvPr/>
        </p:nvSpPr>
        <p:spPr>
          <a:xfrm>
            <a:off x="2965305" y="4511702"/>
            <a:ext cx="2079327" cy="420624"/>
          </a:xfrm>
          <a:prstGeom prst="rect">
            <a:avLst/>
          </a:prstGeom>
          <a:solidFill>
            <a:srgbClr val="7185A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Existing Research Consolidation</a:t>
            </a:r>
            <a:endParaRPr sz="1200" b="0" i="0" u="none" strike="noStrike" cap="none">
              <a:solidFill>
                <a:schemeClr val="lt1"/>
              </a:solidFill>
              <a:latin typeface="Source Sans Pro"/>
              <a:ea typeface="Source Sans Pro"/>
              <a:cs typeface="Source Sans Pro"/>
              <a:sym typeface="Source Sans Pro"/>
            </a:endParaRPr>
          </a:p>
        </p:txBody>
      </p:sp>
      <p:sp>
        <p:nvSpPr>
          <p:cNvPr id="390" name="Google Shape;390;p56"/>
          <p:cNvSpPr txBox="1"/>
          <p:nvPr/>
        </p:nvSpPr>
        <p:spPr>
          <a:xfrm>
            <a:off x="4422900" y="3922350"/>
            <a:ext cx="3533100" cy="418500"/>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Research</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1" name="Google Shape;391;p56"/>
          <p:cNvSpPr txBox="1"/>
          <p:nvPr/>
        </p:nvSpPr>
        <p:spPr>
          <a:xfrm>
            <a:off x="5108510" y="4520172"/>
            <a:ext cx="4307296" cy="418507"/>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Tech Feasibility</a:t>
            </a:r>
            <a:endParaRPr sz="1200" b="0" i="0" u="none" strike="noStrike" cap="none">
              <a:solidFill>
                <a:schemeClr val="l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2" name="Google Shape;392;p56"/>
          <p:cNvSpPr txBox="1"/>
          <p:nvPr/>
        </p:nvSpPr>
        <p:spPr>
          <a:xfrm>
            <a:off x="8048426" y="5101220"/>
            <a:ext cx="1426273" cy="418507"/>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Recommendations</a:t>
            </a:r>
            <a:endParaRPr sz="1200" b="0" i="0" u="none" strike="noStrike" cap="none">
              <a:solidFill>
                <a:schemeClr val="l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3" name="Google Shape;393;p56"/>
          <p:cNvSpPr txBox="1"/>
          <p:nvPr/>
        </p:nvSpPr>
        <p:spPr>
          <a:xfrm>
            <a:off x="7956002" y="3915218"/>
            <a:ext cx="733968" cy="418507"/>
          </a:xfrm>
          <a:prstGeom prst="rect">
            <a:avLst/>
          </a:prstGeom>
          <a:noFill/>
          <a:ln w="9525" cap="flat" cmpd="sng">
            <a:solidFill>
              <a:schemeClr val="dk1"/>
            </a:solidFill>
            <a:prstDash val="dashDot"/>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Design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4" name="Google Shape;394;p56"/>
          <p:cNvSpPr txBox="1"/>
          <p:nvPr/>
        </p:nvSpPr>
        <p:spPr>
          <a:xfrm>
            <a:off x="3664007" y="5097137"/>
            <a:ext cx="1415185" cy="418507"/>
          </a:xfrm>
          <a:prstGeom prst="rect">
            <a:avLst/>
          </a:prstGeom>
          <a:solidFill>
            <a:srgbClr val="426EA2"/>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Current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IA Map</a:t>
            </a:r>
            <a:endParaRPr sz="1200" b="0" i="0" u="none" strike="noStrike" cap="none">
              <a:solidFill>
                <a:schemeClr val="lt1"/>
              </a:solidFill>
              <a:latin typeface="Source Sans Pro"/>
              <a:ea typeface="Source Sans Pro"/>
              <a:cs typeface="Source Sans Pro"/>
              <a:sym typeface="Source Sans Pro"/>
            </a:endParaRPr>
          </a:p>
        </p:txBody>
      </p:sp>
      <p:sp>
        <p:nvSpPr>
          <p:cNvPr id="395" name="Google Shape;395;p56"/>
          <p:cNvSpPr txBox="1"/>
          <p:nvPr/>
        </p:nvSpPr>
        <p:spPr>
          <a:xfrm>
            <a:off x="2954029" y="3335489"/>
            <a:ext cx="2060452" cy="418507"/>
          </a:xfrm>
          <a:prstGeom prst="rect">
            <a:avLst/>
          </a:prstGeom>
          <a:solidFill>
            <a:srgbClr val="7185A0"/>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Product Strategy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&amp; Planning</a:t>
            </a:r>
            <a:endParaRPr sz="1200" b="0" i="0" u="none" strike="noStrike" cap="none">
              <a:solidFill>
                <a:schemeClr val="lt1"/>
              </a:solidFill>
              <a:latin typeface="Source Sans Pro"/>
              <a:ea typeface="Source Sans Pro"/>
              <a:cs typeface="Source Sans Pro"/>
              <a:sym typeface="Source Sans Pro"/>
            </a:endParaRPr>
          </a:p>
        </p:txBody>
      </p:sp>
      <p:sp>
        <p:nvSpPr>
          <p:cNvPr id="396" name="Google Shape;396;p56"/>
          <p:cNvSpPr txBox="1"/>
          <p:nvPr/>
        </p:nvSpPr>
        <p:spPr>
          <a:xfrm>
            <a:off x="10103369" y="1704430"/>
            <a:ext cx="274320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Option YR</a:t>
            </a:r>
            <a:endParaRPr sz="1800" b="0" i="0" u="none" strike="noStrike" cap="none">
              <a:solidFill>
                <a:schemeClr val="dk1"/>
              </a:solidFill>
              <a:latin typeface="Calibri"/>
              <a:ea typeface="Calibri"/>
              <a:cs typeface="Calibri"/>
              <a:sym typeface="Calibri"/>
            </a:endParaRPr>
          </a:p>
        </p:txBody>
      </p:sp>
      <p:sp>
        <p:nvSpPr>
          <p:cNvPr id="397" name="Google Shape;397;p56"/>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7"/>
          <p:cNvSpPr/>
          <p:nvPr/>
        </p:nvSpPr>
        <p:spPr>
          <a:xfrm>
            <a:off x="3557527" y="2335322"/>
            <a:ext cx="1970400"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03" name="Google Shape;403;p57"/>
          <p:cNvSpPr/>
          <p:nvPr/>
        </p:nvSpPr>
        <p:spPr>
          <a:xfrm>
            <a:off x="1502142" y="5060002"/>
            <a:ext cx="3997661" cy="341888"/>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accent1"/>
                </a:solidFill>
                <a:latin typeface="Source Sans Pro"/>
                <a:ea typeface="Source Sans Pro"/>
                <a:cs typeface="Source Sans Pro"/>
                <a:sym typeface="Source Sans Pro"/>
              </a:rPr>
              <a:t>Tech Discovery</a:t>
            </a:r>
            <a:endParaRPr sz="1400" b="0" i="0" u="none" strike="noStrike" cap="none">
              <a:solidFill>
                <a:schemeClr val="accent1"/>
              </a:solidFill>
              <a:latin typeface="Arial"/>
              <a:ea typeface="Arial"/>
              <a:cs typeface="Arial"/>
              <a:sym typeface="Arial"/>
            </a:endParaRPr>
          </a:p>
        </p:txBody>
      </p:sp>
      <p:cxnSp>
        <p:nvCxnSpPr>
          <p:cNvPr id="404" name="Google Shape;404;p57"/>
          <p:cNvCxnSpPr/>
          <p:nvPr/>
        </p:nvCxnSpPr>
        <p:spPr>
          <a:xfrm>
            <a:off x="9514950" y="2314141"/>
            <a:ext cx="24604" cy="3524808"/>
          </a:xfrm>
          <a:prstGeom prst="straightConnector1">
            <a:avLst/>
          </a:prstGeom>
          <a:noFill/>
          <a:ln w="9525" cap="flat" cmpd="sng">
            <a:solidFill>
              <a:srgbClr val="7F7F7F"/>
            </a:solidFill>
            <a:prstDash val="solid"/>
            <a:round/>
            <a:headEnd type="none" w="sm" len="sm"/>
            <a:tailEnd type="none" w="sm" len="sm"/>
          </a:ln>
        </p:spPr>
      </p:cxnSp>
      <p:sp>
        <p:nvSpPr>
          <p:cNvPr id="405" name="Google Shape;405;p5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Health Hub Workplan v1</a:t>
            </a:r>
            <a:endParaRPr>
              <a:highlight>
                <a:srgbClr val="FFFF00"/>
              </a:highlight>
            </a:endParaRPr>
          </a:p>
        </p:txBody>
      </p:sp>
      <p:sp>
        <p:nvSpPr>
          <p:cNvPr id="406" name="Google Shape;406;p5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8</a:t>
            </a:fld>
            <a:endParaRPr>
              <a:latin typeface="Source Sans Pro"/>
              <a:ea typeface="Source Sans Pro"/>
              <a:cs typeface="Source Sans Pro"/>
              <a:sym typeface="Source Sans Pro"/>
            </a:endParaRPr>
          </a:p>
        </p:txBody>
      </p:sp>
      <p:sp>
        <p:nvSpPr>
          <p:cNvPr id="407" name="Google Shape;407;p57"/>
          <p:cNvSpPr txBox="1"/>
          <p:nvPr/>
        </p:nvSpPr>
        <p:spPr>
          <a:xfrm>
            <a:off x="1542443" y="2391708"/>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08" name="Google Shape;408;p57"/>
          <p:cNvSpPr txBox="1"/>
          <p:nvPr/>
        </p:nvSpPr>
        <p:spPr>
          <a:xfrm>
            <a:off x="2632978" y="2383330"/>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09" name="Google Shape;409;p57"/>
          <p:cNvSpPr txBox="1"/>
          <p:nvPr/>
        </p:nvSpPr>
        <p:spPr>
          <a:xfrm>
            <a:off x="4776976" y="2392250"/>
            <a:ext cx="7182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05/11 –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10" name="Google Shape;410;p57"/>
          <p:cNvSpPr txBox="1"/>
          <p:nvPr/>
        </p:nvSpPr>
        <p:spPr>
          <a:xfrm>
            <a:off x="3693991" y="2373960"/>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11" name="Google Shape;411;p57"/>
          <p:cNvSpPr txBox="1"/>
          <p:nvPr/>
        </p:nvSpPr>
        <p:spPr>
          <a:xfrm>
            <a:off x="1529158" y="2138983"/>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412" name="Google Shape;412;p57"/>
          <p:cNvSpPr txBox="1"/>
          <p:nvPr/>
        </p:nvSpPr>
        <p:spPr>
          <a:xfrm>
            <a:off x="3612237" y="2138983"/>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413" name="Google Shape;413;p57"/>
          <p:cNvSpPr txBox="1"/>
          <p:nvPr/>
        </p:nvSpPr>
        <p:spPr>
          <a:xfrm>
            <a:off x="5611275" y="2390900"/>
            <a:ext cx="7182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14" name="Google Shape;414;p57"/>
          <p:cNvSpPr txBox="1"/>
          <p:nvPr/>
        </p:nvSpPr>
        <p:spPr>
          <a:xfrm>
            <a:off x="5576745" y="2138981"/>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415" name="Google Shape;415;p57"/>
          <p:cNvSpPr/>
          <p:nvPr/>
        </p:nvSpPr>
        <p:spPr>
          <a:xfrm>
            <a:off x="1524047" y="3183727"/>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16" name="Google Shape;416;p57"/>
          <p:cNvCxnSpPr/>
          <p:nvPr/>
        </p:nvCxnSpPr>
        <p:spPr>
          <a:xfrm flipH="1">
            <a:off x="3591332" y="2313454"/>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417" name="Google Shape;417;p57"/>
          <p:cNvCxnSpPr/>
          <p:nvPr/>
        </p:nvCxnSpPr>
        <p:spPr>
          <a:xfrm>
            <a:off x="1467385" y="2313454"/>
            <a:ext cx="0" cy="3525495"/>
          </a:xfrm>
          <a:prstGeom prst="straightConnector1">
            <a:avLst/>
          </a:prstGeom>
          <a:noFill/>
          <a:ln w="9525" cap="flat" cmpd="sng">
            <a:solidFill>
              <a:srgbClr val="7F7F7F"/>
            </a:solidFill>
            <a:prstDash val="solid"/>
            <a:round/>
            <a:headEnd type="none" w="sm" len="sm"/>
            <a:tailEnd type="none" w="sm" len="sm"/>
          </a:ln>
        </p:spPr>
      </p:cxnSp>
      <p:cxnSp>
        <p:nvCxnSpPr>
          <p:cNvPr id="418" name="Google Shape;418;p57"/>
          <p:cNvCxnSpPr>
            <a:endCxn id="402" idx="2"/>
          </p:cNvCxnSpPr>
          <p:nvPr/>
        </p:nvCxnSpPr>
        <p:spPr>
          <a:xfrm flipH="1">
            <a:off x="4542727" y="2286422"/>
            <a:ext cx="35700" cy="3525600"/>
          </a:xfrm>
          <a:prstGeom prst="straightConnector1">
            <a:avLst/>
          </a:prstGeom>
          <a:noFill/>
          <a:ln w="9525" cap="flat" cmpd="sng">
            <a:solidFill>
              <a:srgbClr val="C7C7C7"/>
            </a:solidFill>
            <a:prstDash val="dot"/>
            <a:round/>
            <a:headEnd type="none" w="sm" len="sm"/>
            <a:tailEnd type="none" w="sm" len="sm"/>
          </a:ln>
        </p:spPr>
      </p:cxnSp>
      <p:cxnSp>
        <p:nvCxnSpPr>
          <p:cNvPr id="419" name="Google Shape;419;p57"/>
          <p:cNvCxnSpPr/>
          <p:nvPr/>
        </p:nvCxnSpPr>
        <p:spPr>
          <a:xfrm>
            <a:off x="4592208" y="2313454"/>
            <a:ext cx="0" cy="3525495"/>
          </a:xfrm>
          <a:prstGeom prst="straightConnector1">
            <a:avLst/>
          </a:prstGeom>
          <a:noFill/>
          <a:ln w="9525" cap="flat" cmpd="sng">
            <a:solidFill>
              <a:srgbClr val="C7C7C7"/>
            </a:solidFill>
            <a:prstDash val="dot"/>
            <a:round/>
            <a:headEnd type="none" w="sm" len="sm"/>
            <a:tailEnd type="none" w="sm" len="sm"/>
          </a:ln>
        </p:spPr>
      </p:cxnSp>
      <p:cxnSp>
        <p:nvCxnSpPr>
          <p:cNvPr id="420" name="Google Shape;420;p57"/>
          <p:cNvCxnSpPr/>
          <p:nvPr/>
        </p:nvCxnSpPr>
        <p:spPr>
          <a:xfrm>
            <a:off x="5555543" y="2325489"/>
            <a:ext cx="21202" cy="3513460"/>
          </a:xfrm>
          <a:prstGeom prst="straightConnector1">
            <a:avLst/>
          </a:prstGeom>
          <a:noFill/>
          <a:ln w="9525" cap="flat" cmpd="sng">
            <a:solidFill>
              <a:srgbClr val="7F7F7F"/>
            </a:solidFill>
            <a:prstDash val="solid"/>
            <a:round/>
            <a:headEnd type="none" w="sm" len="sm"/>
            <a:tailEnd type="none" w="sm" len="sm"/>
          </a:ln>
        </p:spPr>
      </p:cxnSp>
      <p:cxnSp>
        <p:nvCxnSpPr>
          <p:cNvPr id="421" name="Google Shape;421;p57"/>
          <p:cNvCxnSpPr/>
          <p:nvPr/>
        </p:nvCxnSpPr>
        <p:spPr>
          <a:xfrm rot="10800000" flipH="1">
            <a:off x="303500" y="3541732"/>
            <a:ext cx="11082300" cy="11400"/>
          </a:xfrm>
          <a:prstGeom prst="straightConnector1">
            <a:avLst/>
          </a:prstGeom>
          <a:noFill/>
          <a:ln w="9525" cap="flat" cmpd="sng">
            <a:solidFill>
              <a:srgbClr val="747C74"/>
            </a:solidFill>
            <a:prstDash val="solid"/>
            <a:round/>
            <a:headEnd type="none" w="sm" len="sm"/>
            <a:tailEnd type="none" w="sm" len="sm"/>
          </a:ln>
        </p:spPr>
      </p:cxnSp>
      <p:cxnSp>
        <p:nvCxnSpPr>
          <p:cNvPr id="422" name="Google Shape;422;p57"/>
          <p:cNvCxnSpPr/>
          <p:nvPr/>
        </p:nvCxnSpPr>
        <p:spPr>
          <a:xfrm rot="10800000" flipH="1">
            <a:off x="379784" y="5027127"/>
            <a:ext cx="11082367" cy="6568"/>
          </a:xfrm>
          <a:prstGeom prst="straightConnector1">
            <a:avLst/>
          </a:prstGeom>
          <a:noFill/>
          <a:ln w="9525" cap="flat" cmpd="sng">
            <a:solidFill>
              <a:srgbClr val="747C74"/>
            </a:solidFill>
            <a:prstDash val="solid"/>
            <a:round/>
            <a:headEnd type="none" w="sm" len="sm"/>
            <a:tailEnd type="none" w="sm" len="sm"/>
          </a:ln>
        </p:spPr>
      </p:cxnSp>
      <p:sp>
        <p:nvSpPr>
          <p:cNvPr id="423" name="Google Shape;423;p57"/>
          <p:cNvSpPr/>
          <p:nvPr/>
        </p:nvSpPr>
        <p:spPr>
          <a:xfrm>
            <a:off x="1662125" y="2736175"/>
            <a:ext cx="1899900"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rgbClr val="FDFFFD"/>
                </a:solidFill>
                <a:latin typeface="Source Sans Pro"/>
                <a:ea typeface="Source Sans Pro"/>
                <a:cs typeface="Source Sans Pro"/>
                <a:sym typeface="Source Sans Pro"/>
              </a:rPr>
              <a:t>Build understanding of product and product goals</a:t>
            </a:r>
            <a:endParaRPr sz="900" b="0" i="0" u="none" strike="noStrike" cap="none">
              <a:solidFill>
                <a:srgbClr val="000000"/>
              </a:solidFill>
              <a:latin typeface="Source Sans Pro"/>
              <a:ea typeface="Source Sans Pro"/>
              <a:cs typeface="Source Sans Pro"/>
              <a:sym typeface="Source Sans Pro"/>
            </a:endParaRPr>
          </a:p>
        </p:txBody>
      </p:sp>
      <p:sp>
        <p:nvSpPr>
          <p:cNvPr id="424" name="Google Shape;424;p57"/>
          <p:cNvSpPr/>
          <p:nvPr/>
        </p:nvSpPr>
        <p:spPr>
          <a:xfrm>
            <a:off x="3623348" y="2737553"/>
            <a:ext cx="3834351" cy="33363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Build Roadmap</a:t>
            </a:r>
            <a:endParaRPr sz="900" b="0" i="0" u="none" strike="noStrike" cap="none">
              <a:solidFill>
                <a:srgbClr val="000000"/>
              </a:solidFill>
              <a:latin typeface="Source Sans Pro"/>
              <a:ea typeface="Source Sans Pro"/>
              <a:cs typeface="Source Sans Pro"/>
              <a:sym typeface="Source Sans Pro"/>
            </a:endParaRPr>
          </a:p>
        </p:txBody>
      </p:sp>
      <p:sp>
        <p:nvSpPr>
          <p:cNvPr id="425" name="Google Shape;425;p57"/>
          <p:cNvSpPr/>
          <p:nvPr/>
        </p:nvSpPr>
        <p:spPr>
          <a:xfrm>
            <a:off x="1498525" y="3982950"/>
            <a:ext cx="20208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Comparative research</a:t>
            </a:r>
            <a:endParaRPr sz="900" b="0" i="0" u="none" strike="noStrike" cap="none">
              <a:solidFill>
                <a:srgbClr val="FDFFFD"/>
              </a:solidFill>
              <a:latin typeface="Source Sans Pro"/>
              <a:ea typeface="Source Sans Pro"/>
              <a:cs typeface="Source Sans Pro"/>
              <a:sym typeface="Source Sans Pro"/>
            </a:endParaRPr>
          </a:p>
        </p:txBody>
      </p:sp>
      <p:cxnSp>
        <p:nvCxnSpPr>
          <p:cNvPr id="426" name="Google Shape;426;p57"/>
          <p:cNvCxnSpPr/>
          <p:nvPr/>
        </p:nvCxnSpPr>
        <p:spPr>
          <a:xfrm>
            <a:off x="1488395" y="2319890"/>
            <a:ext cx="2084815" cy="0"/>
          </a:xfrm>
          <a:prstGeom prst="straightConnector1">
            <a:avLst/>
          </a:prstGeom>
          <a:noFill/>
          <a:ln w="12700" cap="flat" cmpd="sng">
            <a:solidFill>
              <a:schemeClr val="dk1"/>
            </a:solidFill>
            <a:prstDash val="solid"/>
            <a:round/>
            <a:headEnd type="none" w="sm" len="sm"/>
            <a:tailEnd type="none" w="sm" len="sm"/>
          </a:ln>
        </p:spPr>
      </p:cxnSp>
      <p:cxnSp>
        <p:nvCxnSpPr>
          <p:cNvPr id="427" name="Google Shape;427;p57"/>
          <p:cNvCxnSpPr/>
          <p:nvPr/>
        </p:nvCxnSpPr>
        <p:spPr>
          <a:xfrm>
            <a:off x="3612237" y="2319890"/>
            <a:ext cx="1925293" cy="0"/>
          </a:xfrm>
          <a:prstGeom prst="straightConnector1">
            <a:avLst/>
          </a:prstGeom>
          <a:noFill/>
          <a:ln w="12700" cap="flat" cmpd="sng">
            <a:solidFill>
              <a:schemeClr val="dk1"/>
            </a:solidFill>
            <a:prstDash val="solid"/>
            <a:round/>
            <a:headEnd type="none" w="sm" len="sm"/>
            <a:tailEnd type="none" w="sm" len="sm"/>
          </a:ln>
        </p:spPr>
      </p:cxnSp>
      <p:cxnSp>
        <p:nvCxnSpPr>
          <p:cNvPr id="428" name="Google Shape;428;p57"/>
          <p:cNvCxnSpPr/>
          <p:nvPr/>
        </p:nvCxnSpPr>
        <p:spPr>
          <a:xfrm>
            <a:off x="383065" y="5827404"/>
            <a:ext cx="11083066" cy="11545"/>
          </a:xfrm>
          <a:prstGeom prst="straightConnector1">
            <a:avLst/>
          </a:prstGeom>
          <a:noFill/>
          <a:ln w="9525" cap="flat" cmpd="sng">
            <a:solidFill>
              <a:srgbClr val="747C74"/>
            </a:solidFill>
            <a:prstDash val="solid"/>
            <a:round/>
            <a:headEnd type="none" w="sm" len="sm"/>
            <a:tailEnd type="none" w="sm" len="sm"/>
          </a:ln>
        </p:spPr>
      </p:cxnSp>
      <p:sp>
        <p:nvSpPr>
          <p:cNvPr id="429" name="Google Shape;429;p57"/>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0" name="Google Shape;430;p57"/>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grpSp>
        <p:nvGrpSpPr>
          <p:cNvPr id="431" name="Google Shape;431;p57"/>
          <p:cNvGrpSpPr/>
          <p:nvPr/>
        </p:nvGrpSpPr>
        <p:grpSpPr>
          <a:xfrm>
            <a:off x="9039633" y="670431"/>
            <a:ext cx="2100972" cy="318123"/>
            <a:chOff x="8441380" y="969090"/>
            <a:chExt cx="2100972" cy="318123"/>
          </a:xfrm>
        </p:grpSpPr>
        <p:sp>
          <p:nvSpPr>
            <p:cNvPr id="432" name="Google Shape;432;p57"/>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433" name="Google Shape;433;p57"/>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434" name="Google Shape;434;p57"/>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435" name="Google Shape;435;p57"/>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team</a:t>
              </a:r>
              <a:endParaRPr sz="800" b="0" i="0" u="none" strike="noStrike" cap="none">
                <a:solidFill>
                  <a:schemeClr val="dk2"/>
                </a:solidFill>
                <a:latin typeface="Source Sans Pro"/>
                <a:ea typeface="Source Sans Pro"/>
                <a:cs typeface="Source Sans Pro"/>
                <a:sym typeface="Source Sans Pro"/>
              </a:endParaRPr>
            </a:p>
          </p:txBody>
        </p:sp>
      </p:grpSp>
      <p:sp>
        <p:nvSpPr>
          <p:cNvPr id="436" name="Google Shape;436;p57"/>
          <p:cNvSpPr txBox="1"/>
          <p:nvPr/>
        </p:nvSpPr>
        <p:spPr>
          <a:xfrm>
            <a:off x="6760336" y="2388969"/>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37" name="Google Shape;437;p57"/>
          <p:cNvCxnSpPr/>
          <p:nvPr/>
        </p:nvCxnSpPr>
        <p:spPr>
          <a:xfrm>
            <a:off x="6575582" y="2310175"/>
            <a:ext cx="0" cy="3528774"/>
          </a:xfrm>
          <a:prstGeom prst="straightConnector1">
            <a:avLst/>
          </a:prstGeom>
          <a:noFill/>
          <a:ln w="9525" cap="flat" cmpd="sng">
            <a:solidFill>
              <a:srgbClr val="C7C7C7"/>
            </a:solidFill>
            <a:prstDash val="dot"/>
            <a:round/>
            <a:headEnd type="none" w="sm" len="sm"/>
            <a:tailEnd type="none" w="sm" len="sm"/>
          </a:ln>
        </p:spPr>
      </p:cxnSp>
      <p:cxnSp>
        <p:nvCxnSpPr>
          <p:cNvPr id="438" name="Google Shape;438;p57"/>
          <p:cNvCxnSpPr/>
          <p:nvPr/>
        </p:nvCxnSpPr>
        <p:spPr>
          <a:xfrm>
            <a:off x="5584669" y="2323180"/>
            <a:ext cx="1925293" cy="0"/>
          </a:xfrm>
          <a:prstGeom prst="straightConnector1">
            <a:avLst/>
          </a:prstGeom>
          <a:noFill/>
          <a:ln w="12700" cap="flat" cmpd="sng">
            <a:solidFill>
              <a:schemeClr val="dk1"/>
            </a:solidFill>
            <a:prstDash val="solid"/>
            <a:round/>
            <a:headEnd type="none" w="sm" len="sm"/>
            <a:tailEnd type="none" w="sm" len="sm"/>
          </a:ln>
        </p:spPr>
      </p:cxnSp>
      <p:cxnSp>
        <p:nvCxnSpPr>
          <p:cNvPr id="439" name="Google Shape;439;p57"/>
          <p:cNvCxnSpPr/>
          <p:nvPr/>
        </p:nvCxnSpPr>
        <p:spPr>
          <a:xfrm>
            <a:off x="7535372" y="2332947"/>
            <a:ext cx="0" cy="3506002"/>
          </a:xfrm>
          <a:prstGeom prst="straightConnector1">
            <a:avLst/>
          </a:prstGeom>
          <a:noFill/>
          <a:ln w="9525" cap="flat" cmpd="sng">
            <a:solidFill>
              <a:srgbClr val="7F7F7F"/>
            </a:solidFill>
            <a:prstDash val="solid"/>
            <a:round/>
            <a:headEnd type="none" w="sm" len="sm"/>
            <a:tailEnd type="none" w="sm" len="sm"/>
          </a:ln>
        </p:spPr>
      </p:cxnSp>
      <p:sp>
        <p:nvSpPr>
          <p:cNvPr id="440" name="Google Shape;440;p57"/>
          <p:cNvSpPr txBox="1"/>
          <p:nvPr/>
        </p:nvSpPr>
        <p:spPr>
          <a:xfrm>
            <a:off x="7590861" y="2372097"/>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41" name="Google Shape;441;p57"/>
          <p:cNvSpPr txBox="1"/>
          <p:nvPr/>
        </p:nvSpPr>
        <p:spPr>
          <a:xfrm>
            <a:off x="7556323" y="2120175"/>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cxnSp>
        <p:nvCxnSpPr>
          <p:cNvPr id="442" name="Google Shape;442;p57"/>
          <p:cNvCxnSpPr/>
          <p:nvPr/>
        </p:nvCxnSpPr>
        <p:spPr>
          <a:xfrm>
            <a:off x="7535121" y="2306683"/>
            <a:ext cx="0" cy="3520721"/>
          </a:xfrm>
          <a:prstGeom prst="straightConnector1">
            <a:avLst/>
          </a:prstGeom>
          <a:noFill/>
          <a:ln w="9525" cap="flat" cmpd="sng">
            <a:solidFill>
              <a:srgbClr val="7F7F7F"/>
            </a:solidFill>
            <a:prstDash val="solid"/>
            <a:round/>
            <a:headEnd type="none" w="sm" len="sm"/>
            <a:tailEnd type="none" w="sm" len="sm"/>
          </a:ln>
        </p:spPr>
      </p:cxnSp>
      <p:cxnSp>
        <p:nvCxnSpPr>
          <p:cNvPr id="443" name="Google Shape;443;p57"/>
          <p:cNvCxnSpPr/>
          <p:nvPr/>
        </p:nvCxnSpPr>
        <p:spPr>
          <a:xfrm rot="10800000" flipH="1">
            <a:off x="7556323" y="2316570"/>
            <a:ext cx="1935415" cy="970"/>
          </a:xfrm>
          <a:prstGeom prst="straightConnector1">
            <a:avLst/>
          </a:prstGeom>
          <a:noFill/>
          <a:ln w="12700" cap="flat" cmpd="sng">
            <a:solidFill>
              <a:schemeClr val="dk1"/>
            </a:solidFill>
            <a:prstDash val="solid"/>
            <a:round/>
            <a:headEnd type="none" w="sm" len="sm"/>
            <a:tailEnd type="none" w="sm" len="sm"/>
          </a:ln>
        </p:spPr>
      </p:cxnSp>
      <p:sp>
        <p:nvSpPr>
          <p:cNvPr id="444" name="Google Shape;444;p57"/>
          <p:cNvSpPr txBox="1"/>
          <p:nvPr/>
        </p:nvSpPr>
        <p:spPr>
          <a:xfrm>
            <a:off x="8751595" y="2370188"/>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06/08-06/14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45" name="Google Shape;445;p57"/>
          <p:cNvCxnSpPr/>
          <p:nvPr/>
        </p:nvCxnSpPr>
        <p:spPr>
          <a:xfrm>
            <a:off x="10450299" y="2372619"/>
            <a:ext cx="0" cy="3466330"/>
          </a:xfrm>
          <a:prstGeom prst="straightConnector1">
            <a:avLst/>
          </a:prstGeom>
          <a:noFill/>
          <a:ln w="9525" cap="flat" cmpd="sng">
            <a:solidFill>
              <a:srgbClr val="C7C7C7"/>
            </a:solidFill>
            <a:prstDash val="dot"/>
            <a:round/>
            <a:headEnd type="none" w="sm" len="sm"/>
            <a:tailEnd type="none" w="sm" len="sm"/>
          </a:ln>
        </p:spPr>
      </p:cxnSp>
      <p:sp>
        <p:nvSpPr>
          <p:cNvPr id="446" name="Google Shape;446;p57"/>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chemeClr val="dk1"/>
              </a:solidFill>
              <a:latin typeface="Calibri"/>
              <a:ea typeface="Calibri"/>
              <a:cs typeface="Calibri"/>
              <a:sym typeface="Calibri"/>
            </a:endParaRPr>
          </a:p>
        </p:txBody>
      </p:sp>
      <p:grpSp>
        <p:nvGrpSpPr>
          <p:cNvPr id="447" name="Google Shape;447;p57"/>
          <p:cNvGrpSpPr/>
          <p:nvPr/>
        </p:nvGrpSpPr>
        <p:grpSpPr>
          <a:xfrm>
            <a:off x="4936264" y="1807677"/>
            <a:ext cx="1295260" cy="4031266"/>
            <a:chOff x="7066561" y="1375225"/>
            <a:chExt cx="1365300" cy="5011519"/>
          </a:xfrm>
        </p:grpSpPr>
        <p:cxnSp>
          <p:nvCxnSpPr>
            <p:cNvPr id="448" name="Google Shape;448;p57"/>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449" name="Google Shape;449;p57"/>
            <p:cNvGrpSpPr/>
            <p:nvPr/>
          </p:nvGrpSpPr>
          <p:grpSpPr>
            <a:xfrm>
              <a:off x="7066561" y="1375225"/>
              <a:ext cx="1365300" cy="421359"/>
              <a:chOff x="7187211" y="1406975"/>
              <a:chExt cx="1365300" cy="421359"/>
            </a:xfrm>
          </p:grpSpPr>
          <p:sp>
            <p:nvSpPr>
              <p:cNvPr id="450" name="Google Shape;450;p57"/>
              <p:cNvSpPr/>
              <p:nvPr/>
            </p:nvSpPr>
            <p:spPr>
              <a:xfrm>
                <a:off x="7187211" y="1406975"/>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451" name="Google Shape;451;p57"/>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cxnSp>
        <p:nvCxnSpPr>
          <p:cNvPr id="452" name="Google Shape;452;p57"/>
          <p:cNvCxnSpPr/>
          <p:nvPr/>
        </p:nvCxnSpPr>
        <p:spPr>
          <a:xfrm flipH="1">
            <a:off x="11462151" y="2319914"/>
            <a:ext cx="9754" cy="3519035"/>
          </a:xfrm>
          <a:prstGeom prst="straightConnector1">
            <a:avLst/>
          </a:prstGeom>
          <a:noFill/>
          <a:ln w="9525" cap="flat" cmpd="sng">
            <a:solidFill>
              <a:srgbClr val="7F7F7F"/>
            </a:solidFill>
            <a:prstDash val="solid"/>
            <a:round/>
            <a:headEnd type="none" w="sm" len="sm"/>
            <a:tailEnd type="none" w="sm" len="sm"/>
          </a:ln>
        </p:spPr>
      </p:cxnSp>
      <p:sp>
        <p:nvSpPr>
          <p:cNvPr id="453" name="Google Shape;453;p57"/>
          <p:cNvSpPr txBox="1"/>
          <p:nvPr/>
        </p:nvSpPr>
        <p:spPr>
          <a:xfrm>
            <a:off x="9547816" y="2377870"/>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54" name="Google Shape;454;p57"/>
          <p:cNvCxnSpPr/>
          <p:nvPr/>
        </p:nvCxnSpPr>
        <p:spPr>
          <a:xfrm rot="10800000" flipH="1">
            <a:off x="9539554" y="2315774"/>
            <a:ext cx="1935415" cy="970"/>
          </a:xfrm>
          <a:prstGeom prst="straightConnector1">
            <a:avLst/>
          </a:prstGeom>
          <a:noFill/>
          <a:ln w="12700" cap="flat" cmpd="sng">
            <a:solidFill>
              <a:schemeClr val="dk1"/>
            </a:solidFill>
            <a:prstDash val="solid"/>
            <a:round/>
            <a:headEnd type="none" w="sm" len="sm"/>
            <a:tailEnd type="none" w="sm" len="sm"/>
          </a:ln>
        </p:spPr>
      </p:cxnSp>
      <p:sp>
        <p:nvSpPr>
          <p:cNvPr id="455" name="Google Shape;455;p57"/>
          <p:cNvSpPr txBox="1"/>
          <p:nvPr/>
        </p:nvSpPr>
        <p:spPr>
          <a:xfrm>
            <a:off x="10708550" y="237596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56" name="Google Shape;456;p57"/>
          <p:cNvCxnSpPr/>
          <p:nvPr/>
        </p:nvCxnSpPr>
        <p:spPr>
          <a:xfrm>
            <a:off x="8453215" y="2319890"/>
            <a:ext cx="0" cy="3507514"/>
          </a:xfrm>
          <a:prstGeom prst="straightConnector1">
            <a:avLst/>
          </a:prstGeom>
          <a:noFill/>
          <a:ln w="9525" cap="flat" cmpd="sng">
            <a:solidFill>
              <a:srgbClr val="C7C7C7"/>
            </a:solidFill>
            <a:prstDash val="dot"/>
            <a:round/>
            <a:headEnd type="none" w="sm" len="sm"/>
            <a:tailEnd type="none" w="sm" len="sm"/>
          </a:ln>
        </p:spPr>
      </p:cxnSp>
      <p:sp>
        <p:nvSpPr>
          <p:cNvPr id="457" name="Google Shape;457;p57"/>
          <p:cNvSpPr/>
          <p:nvPr/>
        </p:nvSpPr>
        <p:spPr>
          <a:xfrm>
            <a:off x="470265" y="2842036"/>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458" name="Google Shape;458;p57"/>
          <p:cNvSpPr/>
          <p:nvPr/>
        </p:nvSpPr>
        <p:spPr>
          <a:xfrm>
            <a:off x="458807" y="505746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459" name="Google Shape;459;p57"/>
          <p:cNvSpPr/>
          <p:nvPr/>
        </p:nvSpPr>
        <p:spPr>
          <a:xfrm>
            <a:off x="470265" y="3975671"/>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60" name="Google Shape;460;p57"/>
          <p:cNvPicPr preferRelativeResize="0"/>
          <p:nvPr/>
        </p:nvPicPr>
        <p:blipFill rotWithShape="1">
          <a:blip r:embed="rId3">
            <a:alphaModFix/>
          </a:blip>
          <a:srcRect/>
          <a:stretch/>
        </p:blipFill>
        <p:spPr>
          <a:xfrm>
            <a:off x="550475" y="4450131"/>
            <a:ext cx="265176" cy="265176"/>
          </a:xfrm>
          <a:prstGeom prst="rect">
            <a:avLst/>
          </a:prstGeom>
          <a:noFill/>
          <a:ln>
            <a:noFill/>
          </a:ln>
        </p:spPr>
      </p:pic>
      <p:pic>
        <p:nvPicPr>
          <p:cNvPr id="461" name="Google Shape;461;p57"/>
          <p:cNvPicPr preferRelativeResize="0"/>
          <p:nvPr/>
        </p:nvPicPr>
        <p:blipFill rotWithShape="1">
          <a:blip r:embed="rId4">
            <a:alphaModFix/>
          </a:blip>
          <a:srcRect/>
          <a:stretch/>
        </p:blipFill>
        <p:spPr>
          <a:xfrm>
            <a:off x="550475" y="3193916"/>
            <a:ext cx="265176" cy="265176"/>
          </a:xfrm>
          <a:prstGeom prst="rect">
            <a:avLst/>
          </a:prstGeom>
          <a:noFill/>
          <a:ln>
            <a:noFill/>
          </a:ln>
        </p:spPr>
      </p:pic>
      <p:pic>
        <p:nvPicPr>
          <p:cNvPr id="462" name="Google Shape;462;p57"/>
          <p:cNvPicPr preferRelativeResize="0"/>
          <p:nvPr/>
        </p:nvPicPr>
        <p:blipFill rotWithShape="1">
          <a:blip r:embed="rId5">
            <a:alphaModFix/>
          </a:blip>
          <a:srcRect/>
          <a:stretch/>
        </p:blipFill>
        <p:spPr>
          <a:xfrm>
            <a:off x="550475" y="5400110"/>
            <a:ext cx="265176" cy="265176"/>
          </a:xfrm>
          <a:prstGeom prst="rect">
            <a:avLst/>
          </a:prstGeom>
          <a:noFill/>
          <a:ln>
            <a:noFill/>
          </a:ln>
        </p:spPr>
      </p:pic>
      <p:sp>
        <p:nvSpPr>
          <p:cNvPr id="463" name="Google Shape;463;p57"/>
          <p:cNvSpPr txBox="1"/>
          <p:nvPr/>
        </p:nvSpPr>
        <p:spPr>
          <a:xfrm>
            <a:off x="9576218" y="2138146"/>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sp>
        <p:nvSpPr>
          <p:cNvPr id="464" name="Google Shape;464;p57"/>
          <p:cNvSpPr/>
          <p:nvPr/>
        </p:nvSpPr>
        <p:spPr>
          <a:xfrm>
            <a:off x="2573936" y="3131478"/>
            <a:ext cx="2098824" cy="35340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rgbClr val="FDFFFD"/>
                </a:solidFill>
                <a:latin typeface="Source Sans Pro"/>
                <a:ea typeface="Source Sans Pro"/>
                <a:cs typeface="Source Sans Pro"/>
                <a:sym typeface="Source Sans Pro"/>
              </a:rPr>
              <a:t>Build initial workplan and backlog</a:t>
            </a:r>
            <a:endParaRPr sz="900" b="0" i="0" u="none" strike="noStrike" cap="none">
              <a:solidFill>
                <a:srgbClr val="000000"/>
              </a:solidFill>
              <a:latin typeface="Source Sans Pro"/>
              <a:ea typeface="Source Sans Pro"/>
              <a:cs typeface="Source Sans Pro"/>
              <a:sym typeface="Source Sans Pro"/>
            </a:endParaRPr>
          </a:p>
        </p:txBody>
      </p:sp>
      <p:sp>
        <p:nvSpPr>
          <p:cNvPr id="465" name="Google Shape;465;p57"/>
          <p:cNvSpPr txBox="1"/>
          <p:nvPr/>
        </p:nvSpPr>
        <p:spPr>
          <a:xfrm>
            <a:off x="1430500" y="3347950"/>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sp>
        <p:nvSpPr>
          <p:cNvPr id="466" name="Google Shape;466;p57"/>
          <p:cNvSpPr/>
          <p:nvPr/>
        </p:nvSpPr>
        <p:spPr>
          <a:xfrm>
            <a:off x="3666225" y="3982950"/>
            <a:ext cx="18459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  Build initial research plan</a:t>
            </a:r>
            <a:endParaRPr sz="1400" b="0" i="0" u="none" strike="noStrike" cap="none">
              <a:solidFill>
                <a:srgbClr val="000000"/>
              </a:solidFill>
              <a:latin typeface="Arial"/>
              <a:ea typeface="Arial"/>
              <a:cs typeface="Arial"/>
              <a:sym typeface="Arial"/>
            </a:endParaRPr>
          </a:p>
        </p:txBody>
      </p:sp>
      <p:sp>
        <p:nvSpPr>
          <p:cNvPr id="467" name="Google Shape;467;p57"/>
          <p:cNvSpPr/>
          <p:nvPr/>
        </p:nvSpPr>
        <p:spPr>
          <a:xfrm>
            <a:off x="5632475" y="5059950"/>
            <a:ext cx="5732700" cy="3420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accent1"/>
                </a:solidFill>
                <a:latin typeface="Source Sans Pro"/>
                <a:ea typeface="Source Sans Pro"/>
                <a:cs typeface="Source Sans Pro"/>
                <a:sym typeface="Source Sans Pro"/>
              </a:rPr>
              <a:t>Tech Feasibility</a:t>
            </a:r>
            <a:endParaRPr sz="1400" b="0" i="0" u="none" strike="noStrike" cap="none">
              <a:solidFill>
                <a:schemeClr val="accent1"/>
              </a:solidFill>
              <a:latin typeface="Arial"/>
              <a:ea typeface="Arial"/>
              <a:cs typeface="Arial"/>
              <a:sym typeface="Arial"/>
            </a:endParaRPr>
          </a:p>
        </p:txBody>
      </p:sp>
      <p:sp>
        <p:nvSpPr>
          <p:cNvPr id="468" name="Google Shape;468;p57"/>
          <p:cNvSpPr/>
          <p:nvPr/>
        </p:nvSpPr>
        <p:spPr>
          <a:xfrm>
            <a:off x="3666225" y="4319125"/>
            <a:ext cx="18459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Initiate IA Tree Test Plan H0 &amp; H1</a:t>
            </a:r>
            <a:endParaRPr sz="900" b="0" i="0" u="none" strike="noStrike" cap="none">
              <a:solidFill>
                <a:srgbClr val="FDFFFD"/>
              </a:solidFill>
              <a:latin typeface="Source Sans Pro"/>
              <a:ea typeface="Source Sans Pro"/>
              <a:cs typeface="Source Sans Pro"/>
              <a:sym typeface="Source Sans Pro"/>
            </a:endParaRPr>
          </a:p>
        </p:txBody>
      </p:sp>
      <p:sp>
        <p:nvSpPr>
          <p:cNvPr id="469" name="Google Shape;469;p57"/>
          <p:cNvSpPr/>
          <p:nvPr/>
        </p:nvSpPr>
        <p:spPr>
          <a:xfrm>
            <a:off x="1487980" y="4648700"/>
            <a:ext cx="20313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Consolidate existing research</a:t>
            </a:r>
            <a:endParaRPr sz="900" b="0" i="0" u="none" strike="noStrike" cap="none">
              <a:solidFill>
                <a:srgbClr val="FDFFFD"/>
              </a:solidFill>
              <a:latin typeface="Source Sans Pro"/>
              <a:ea typeface="Source Sans Pro"/>
              <a:cs typeface="Source Sans Pro"/>
              <a:sym typeface="Source Sans Pro"/>
            </a:endParaRPr>
          </a:p>
        </p:txBody>
      </p:sp>
      <p:sp>
        <p:nvSpPr>
          <p:cNvPr id="470" name="Google Shape;470;p57"/>
          <p:cNvSpPr/>
          <p:nvPr/>
        </p:nvSpPr>
        <p:spPr>
          <a:xfrm>
            <a:off x="3666225" y="4648700"/>
            <a:ext cx="18459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Current state mapping</a:t>
            </a:r>
            <a:endParaRPr sz="900" b="0" i="0" u="none" strike="noStrike" cap="none">
              <a:solidFill>
                <a:srgbClr val="FDFFFD"/>
              </a:solidFill>
              <a:latin typeface="Source Sans Pro"/>
              <a:ea typeface="Source Sans Pro"/>
              <a:cs typeface="Source Sans Pro"/>
              <a:sym typeface="Source Sans Pro"/>
            </a:endParaRPr>
          </a:p>
        </p:txBody>
      </p:sp>
      <p:sp>
        <p:nvSpPr>
          <p:cNvPr id="471" name="Google Shape;471;p57"/>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
        <p:nvSpPr>
          <p:cNvPr id="472" name="Google Shape;472;p57"/>
          <p:cNvSpPr/>
          <p:nvPr/>
        </p:nvSpPr>
        <p:spPr>
          <a:xfrm>
            <a:off x="7944176" y="4648700"/>
            <a:ext cx="34416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  Additional research with Veterans</a:t>
            </a:r>
            <a:endParaRPr sz="1400" b="0" i="0" u="none" strike="noStrike" cap="none">
              <a:solidFill>
                <a:srgbClr val="000000"/>
              </a:solidFill>
              <a:latin typeface="Arial"/>
              <a:ea typeface="Arial"/>
              <a:cs typeface="Arial"/>
              <a:sym typeface="Arial"/>
            </a:endParaRPr>
          </a:p>
        </p:txBody>
      </p:sp>
      <p:sp>
        <p:nvSpPr>
          <p:cNvPr id="473" name="Google Shape;473;p57"/>
          <p:cNvSpPr/>
          <p:nvPr/>
        </p:nvSpPr>
        <p:spPr>
          <a:xfrm>
            <a:off x="5632475" y="3982942"/>
            <a:ext cx="18459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Research Activities  Plan (RAP)</a:t>
            </a:r>
            <a:endParaRPr sz="1400" b="0" i="0" u="none" strike="noStrike" cap="none">
              <a:solidFill>
                <a:srgbClr val="000000"/>
              </a:solidFill>
              <a:latin typeface="Arial"/>
              <a:ea typeface="Arial"/>
              <a:cs typeface="Arial"/>
              <a:sym typeface="Arial"/>
            </a:endParaRPr>
          </a:p>
        </p:txBody>
      </p:sp>
      <p:sp>
        <p:nvSpPr>
          <p:cNvPr id="474" name="Google Shape;474;p57"/>
          <p:cNvSpPr/>
          <p:nvPr/>
        </p:nvSpPr>
        <p:spPr>
          <a:xfrm>
            <a:off x="5621075" y="4302900"/>
            <a:ext cx="28650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  IA Tree Test  H0 &amp; H1</a:t>
            </a:r>
            <a:endParaRPr sz="1400" b="0" i="0" u="none" strike="noStrike" cap="none">
              <a:solidFill>
                <a:srgbClr val="000000"/>
              </a:solidFill>
              <a:latin typeface="Arial"/>
              <a:ea typeface="Arial"/>
              <a:cs typeface="Arial"/>
              <a:sym typeface="Arial"/>
            </a:endParaRPr>
          </a:p>
        </p:txBody>
      </p:sp>
      <p:sp>
        <p:nvSpPr>
          <p:cNvPr id="475" name="Google Shape;475;p57"/>
          <p:cNvSpPr/>
          <p:nvPr/>
        </p:nvSpPr>
        <p:spPr>
          <a:xfrm>
            <a:off x="1512563" y="3653363"/>
            <a:ext cx="39978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Business partner discovery</a:t>
            </a:r>
            <a:endParaRPr sz="900" b="0" i="0" u="none" strike="noStrike" cap="none">
              <a:solidFill>
                <a:srgbClr val="FDFFFD"/>
              </a:solidFill>
              <a:latin typeface="Source Sans Pro"/>
              <a:ea typeface="Source Sans Pro"/>
              <a:cs typeface="Source Sans Pro"/>
              <a:sym typeface="Source Sans Pro"/>
            </a:endParaRPr>
          </a:p>
        </p:txBody>
      </p:sp>
      <p:sp>
        <p:nvSpPr>
          <p:cNvPr id="476" name="Google Shape;476;p57"/>
          <p:cNvSpPr/>
          <p:nvPr/>
        </p:nvSpPr>
        <p:spPr>
          <a:xfrm>
            <a:off x="5632975" y="3653375"/>
            <a:ext cx="18459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Experience Map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sp>
        <p:nvSpPr>
          <p:cNvPr id="481" name="Google Shape;481;g127d9e567cc_1_33"/>
          <p:cNvSpPr txBox="1">
            <a:spLocks noGrp="1"/>
          </p:cNvSpPr>
          <p:nvPr>
            <p:ph type="title"/>
          </p:nvPr>
        </p:nvSpPr>
        <p:spPr>
          <a:xfrm>
            <a:off x="457200" y="685800"/>
            <a:ext cx="11353800" cy="5745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ct val="111111"/>
              <a:buFont typeface="PT Serif"/>
              <a:buNone/>
            </a:pPr>
            <a:r>
              <a:rPr lang="en-US"/>
              <a:t>We planned out research activities</a:t>
            </a:r>
            <a:endParaRPr/>
          </a:p>
        </p:txBody>
      </p:sp>
      <p:sp>
        <p:nvSpPr>
          <p:cNvPr id="482" name="Google Shape;482;g127d9e567cc_1_33"/>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9</a:t>
            </a:fld>
            <a:endParaRPr>
              <a:latin typeface="Source Sans Pro"/>
              <a:ea typeface="Source Sans Pro"/>
              <a:cs typeface="Source Sans Pro"/>
              <a:sym typeface="Source Sans Pro"/>
            </a:endParaRPr>
          </a:p>
        </p:txBody>
      </p:sp>
      <p:sp>
        <p:nvSpPr>
          <p:cNvPr id="483" name="Google Shape;483;g127d9e567cc_1_33"/>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Overview</a:t>
            </a:r>
            <a:endParaRPr sz="1400" b="0" i="0" u="none" strike="noStrike" cap="none">
              <a:solidFill>
                <a:srgbClr val="000000"/>
              </a:solidFill>
              <a:latin typeface="Arial"/>
              <a:ea typeface="Arial"/>
              <a:cs typeface="Arial"/>
              <a:sym typeface="Arial"/>
            </a:endParaRPr>
          </a:p>
        </p:txBody>
      </p:sp>
      <p:sp>
        <p:nvSpPr>
          <p:cNvPr id="484" name="Google Shape;484;g127d9e567cc_1_33"/>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a:solidFill>
                  <a:srgbClr val="FFFFFF"/>
                </a:solidFill>
                <a:latin typeface="PT Serif"/>
                <a:ea typeface="PT Serif"/>
                <a:cs typeface="PT Serif"/>
                <a:sym typeface="PT Serif"/>
              </a:rPr>
              <a:t>A</a:t>
            </a:r>
            <a:endParaRPr sz="1200" b="0" i="0" u="none" strike="noStrike" cap="none">
              <a:solidFill>
                <a:srgbClr val="FFFFFF"/>
              </a:solidFill>
              <a:latin typeface="PT Serif"/>
              <a:ea typeface="PT Serif"/>
              <a:cs typeface="PT Serif"/>
              <a:sym typeface="PT Serif"/>
            </a:endParaRPr>
          </a:p>
        </p:txBody>
      </p:sp>
      <p:sp>
        <p:nvSpPr>
          <p:cNvPr id="485" name="Google Shape;485;g127d9e567cc_1_33"/>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05-17 Sprint 2 Demo</a:t>
            </a:r>
            <a:endParaRPr sz="1800" b="0" i="0" u="none" strike="noStrike" cap="none">
              <a:solidFill>
                <a:srgbClr val="747C74"/>
              </a:solidFill>
              <a:latin typeface="Calibri"/>
              <a:ea typeface="Calibri"/>
              <a:cs typeface="Calibri"/>
              <a:sym typeface="Calibri"/>
            </a:endParaRPr>
          </a:p>
        </p:txBody>
      </p:sp>
      <p:sp>
        <p:nvSpPr>
          <p:cNvPr id="486" name="Google Shape;486;g127d9e567cc_1_33"/>
          <p:cNvSpPr txBox="1"/>
          <p:nvPr/>
        </p:nvSpPr>
        <p:spPr>
          <a:xfrm>
            <a:off x="457200" y="1737360"/>
            <a:ext cx="4383900" cy="215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Draft Research Activities Plan (RAP)</a:t>
            </a:r>
            <a:endParaRPr sz="1400" b="0" i="0" u="none" strike="noStrike" cap="none">
              <a:solidFill>
                <a:srgbClr val="8F8F8F"/>
              </a:solidFill>
              <a:latin typeface="PT Serif"/>
              <a:ea typeface="PT Serif"/>
              <a:cs typeface="PT Serif"/>
              <a:sym typeface="PT Serif"/>
            </a:endParaRPr>
          </a:p>
        </p:txBody>
      </p:sp>
      <p:sp>
        <p:nvSpPr>
          <p:cNvPr id="487" name="Google Shape;487;g127d9e567cc_1_33"/>
          <p:cNvSpPr txBox="1"/>
          <p:nvPr/>
        </p:nvSpPr>
        <p:spPr>
          <a:xfrm>
            <a:off x="2512500" y="2151375"/>
            <a:ext cx="9260400" cy="45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Planned activities</a:t>
            </a:r>
            <a:r>
              <a:rPr lang="en-US" sz="1400" b="0" i="0" u="none" strike="noStrike" cap="none">
                <a:solidFill>
                  <a:srgbClr val="000000"/>
                </a:solidFill>
                <a:latin typeface="PT Serif"/>
                <a:ea typeface="PT Serif"/>
                <a:cs typeface="PT Serif"/>
                <a:sym typeface="PT Serif"/>
              </a:rPr>
              <a:t> </a:t>
            </a: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Conduct interviews with business partners across OCTO to learn their perspectives and needs 	</a:t>
            </a:r>
            <a:endParaRPr sz="1400" b="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Create an experience map for Veterans initially based on secondary research, and later refined with primary research conducted with Veterans</a:t>
            </a:r>
            <a:endParaRPr sz="1400" b="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Conduct tree tests (to validate site map associated with hypotheses 0 and 1). If neither hypothesis emerges as a clear winner, we’ll go back to the drawing board with a card sorting activity to inform a new IA</a:t>
            </a:r>
            <a:endParaRPr sz="1400" b="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Conduct interviews with Veterans and caregivers to understand their experiences, pain points, and moments of delight along their healthcare “journey.”</a:t>
            </a:r>
            <a:endParaRPr sz="1400" b="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Create low-fidelity wireframes with navigation </a:t>
            </a:r>
            <a:endParaRPr sz="1400" b="0" i="0" u="none" strike="noStrike" cap="none">
              <a:solidFill>
                <a:srgbClr val="000000"/>
              </a:solidFill>
              <a:latin typeface="PT Serif"/>
              <a:ea typeface="PT Serif"/>
              <a:cs typeface="PT Serif"/>
              <a:sym typeface="PT Serif"/>
            </a:endParaRPr>
          </a:p>
          <a:p>
            <a:pPr marL="1371600" marR="0" lvl="2"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Design studio with the broader team</a:t>
            </a:r>
            <a:endParaRPr sz="1400" b="0" i="0" u="none" strike="noStrike" cap="none">
              <a:solidFill>
                <a:srgbClr val="000000"/>
              </a:solidFill>
              <a:latin typeface="PT Serif"/>
              <a:ea typeface="PT Serif"/>
              <a:cs typeface="PT Serif"/>
              <a:sym typeface="PT Serif"/>
            </a:endParaRPr>
          </a:p>
          <a:p>
            <a:pPr marL="1371600" marR="0" lvl="2"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Conduct usability tests with Veterans and caregivers</a:t>
            </a:r>
            <a:endParaRPr sz="1400" b="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Create higher fidelity prototypes to evaluate navigation, content, and design</a:t>
            </a:r>
            <a:endParaRPr sz="1400" b="0" i="0" u="none" strike="noStrike" cap="none">
              <a:solidFill>
                <a:srgbClr val="000000"/>
              </a:solidFill>
              <a:latin typeface="PT Serif"/>
              <a:ea typeface="PT Serif"/>
              <a:cs typeface="PT Serif"/>
              <a:sym typeface="PT Serif"/>
            </a:endParaRPr>
          </a:p>
          <a:p>
            <a:pPr marL="1371600" marR="0" lvl="2"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Conduct usability tests with Veterans and caregivers</a:t>
            </a:r>
            <a:endParaRPr sz="1400" b="0" i="0" u="none" strike="noStrike" cap="none">
              <a:solidFill>
                <a:srgbClr val="000000"/>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0000"/>
              </a:buClr>
              <a:buSzPts val="1400"/>
              <a:buFont typeface="PT Serif"/>
              <a:buChar char="▪"/>
            </a:pPr>
            <a:r>
              <a:rPr lang="en-US" sz="1400" b="0" i="0" u="none" strike="noStrike" cap="none">
                <a:solidFill>
                  <a:srgbClr val="000000"/>
                </a:solidFill>
                <a:latin typeface="PT Serif"/>
                <a:ea typeface="PT Serif"/>
                <a:cs typeface="PT Serif"/>
                <a:sym typeface="PT Serif"/>
              </a:rPr>
              <a:t>Synthesize results and socialize</a:t>
            </a:r>
            <a:endParaRPr sz="1400" b="0" i="0" u="none" strike="noStrike" cap="none">
              <a:solidFill>
                <a:srgbClr val="000000"/>
              </a:solidFill>
              <a:latin typeface="PT Serif"/>
              <a:ea typeface="PT Serif"/>
              <a:cs typeface="PT Serif"/>
              <a:sym typeface="PT Serif"/>
            </a:endParaRPr>
          </a:p>
          <a:p>
            <a:pPr marL="91440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182880" marR="0" lvl="0" indent="-93978" algn="l" rtl="0">
              <a:lnSpc>
                <a:spcPct val="100000"/>
              </a:lnSpc>
              <a:spcBef>
                <a:spcPts val="600"/>
              </a:spcBef>
              <a:spcAft>
                <a:spcPts val="0"/>
              </a:spcAft>
              <a:buClr>
                <a:srgbClr val="000000"/>
              </a:buClr>
              <a:buSzPts val="1400"/>
              <a:buFont typeface="Noto Sans Symbols"/>
              <a:buNone/>
            </a:pPr>
            <a:endParaRPr sz="1400" b="0" i="0" u="none" strike="noStrike" cap="none">
              <a:solidFill>
                <a:srgbClr val="000000"/>
              </a:solidFill>
              <a:latin typeface="PT Serif"/>
              <a:ea typeface="PT Serif"/>
              <a:cs typeface="PT Serif"/>
              <a:sym typeface="PT Serif"/>
            </a:endParaRPr>
          </a:p>
        </p:txBody>
      </p:sp>
      <p:sp>
        <p:nvSpPr>
          <p:cNvPr id="488" name="Google Shape;488;g127d9e567cc_1_33"/>
          <p:cNvSpPr txBox="1"/>
          <p:nvPr/>
        </p:nvSpPr>
        <p:spPr>
          <a:xfrm>
            <a:off x="8425546" y="6109251"/>
            <a:ext cx="34449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4"/>
              </a:rPr>
              <a:t>Research plan - draft </a:t>
            </a:r>
            <a:endParaRPr sz="1200" b="0" i="0" u="none" strike="noStrike" cap="none">
              <a:solidFill>
                <a:srgbClr val="000000"/>
              </a:solidFill>
              <a:latin typeface="Source Sans Pro"/>
              <a:ea typeface="Source Sans Pro"/>
              <a:cs typeface="Source Sans Pro"/>
              <a:sym typeface="Source Sans Pro"/>
            </a:endParaRPr>
          </a:p>
        </p:txBody>
      </p:sp>
      <p:pic>
        <p:nvPicPr>
          <p:cNvPr id="489" name="Google Shape;489;g127d9e567cc_1_33"/>
          <p:cNvPicPr preferRelativeResize="0"/>
          <p:nvPr/>
        </p:nvPicPr>
        <p:blipFill rotWithShape="1">
          <a:blip r:embed="rId5">
            <a:alphaModFix/>
          </a:blip>
          <a:srcRect/>
          <a:stretch/>
        </p:blipFill>
        <p:spPr>
          <a:xfrm>
            <a:off x="457200" y="3200400"/>
            <a:ext cx="2294950" cy="2294950"/>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3363</Words>
  <Application>Microsoft Office PowerPoint</Application>
  <PresentationFormat>Widescreen</PresentationFormat>
  <Paragraphs>802</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PT Serif</vt:lpstr>
      <vt:lpstr>Source Sans Pro</vt:lpstr>
      <vt:lpstr>Calibri</vt:lpstr>
      <vt:lpstr>Noto Sans Symbols</vt:lpstr>
      <vt:lpstr>Source Sans Pro SemiBold</vt:lpstr>
      <vt:lpstr>Arial</vt:lpstr>
      <vt:lpstr>1_Office Theme</vt:lpstr>
      <vt:lpstr>Sprint 2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Strategic Roadmap v1</vt:lpstr>
      <vt:lpstr>Health Hub Workplan v1</vt:lpstr>
      <vt:lpstr>We planned out research activities</vt:lpstr>
      <vt:lpstr>We listened to our business partners and this is what we heard.</vt:lpstr>
      <vt:lpstr>We started an experience map skeleton</vt:lpstr>
      <vt:lpstr>We built the tasks, trees and recruitment criteria for the IA Tree Test</vt:lpstr>
      <vt:lpstr>1095-B Status Update</vt:lpstr>
      <vt:lpstr>1095-B Workplan </vt:lpstr>
      <vt:lpstr>We continued to monitor 1095-B developments leading to launch and post-MVP build</vt:lpstr>
      <vt:lpstr>Blockers for 1095-B launch</vt:lpstr>
      <vt:lpstr>1095-B Remaining actions, with external dependencies</vt:lpstr>
      <vt:lpstr>Sprint Deliverables</vt:lpstr>
      <vt:lpstr>Sprint 2 Deliverables – Health Hub </vt:lpstr>
      <vt:lpstr>Sprint 2 Deliverables – 1095-B </vt:lpstr>
      <vt:lpstr>Preview of Sprint 3</vt:lpstr>
      <vt:lpstr>PowerPoint Presentation</vt:lpstr>
      <vt:lpstr>Appendix</vt:lpstr>
      <vt:lpstr>Project risks and mitigation strategies (1 of 2)</vt:lpstr>
      <vt:lpstr>Project risks and mitigation strategies (2 of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1 will run April 20 to May 3rd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2 Demo</dc:title>
  <dc:creator>Jordan White</dc:creator>
  <cp:lastModifiedBy>Tami Corson</cp:lastModifiedBy>
  <cp:revision>1</cp:revision>
  <dcterms:created xsi:type="dcterms:W3CDTF">2022-02-09T22:10:49Z</dcterms:created>
  <dcterms:modified xsi:type="dcterms:W3CDTF">2022-05-18T12:41:35Z</dcterms:modified>
</cp:coreProperties>
</file>